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0"/>
  </p:notesMasterIdLst>
  <p:sldIdLst>
    <p:sldId id="256" r:id="rId2"/>
    <p:sldId id="286" r:id="rId3"/>
    <p:sldId id="264" r:id="rId4"/>
    <p:sldId id="257" r:id="rId5"/>
    <p:sldId id="272" r:id="rId6"/>
    <p:sldId id="287" r:id="rId7"/>
    <p:sldId id="292" r:id="rId8"/>
    <p:sldId id="291" r:id="rId9"/>
    <p:sldId id="288" r:id="rId10"/>
    <p:sldId id="290" r:id="rId11"/>
    <p:sldId id="265" r:id="rId12"/>
    <p:sldId id="261" r:id="rId13"/>
    <p:sldId id="266" r:id="rId14"/>
    <p:sldId id="294" r:id="rId15"/>
    <p:sldId id="270" r:id="rId16"/>
    <p:sldId id="268" r:id="rId17"/>
    <p:sldId id="258" r:id="rId18"/>
    <p:sldId id="301" r:id="rId19"/>
    <p:sldId id="302" r:id="rId20"/>
    <p:sldId id="299" r:id="rId21"/>
    <p:sldId id="297" r:id="rId22"/>
    <p:sldId id="273" r:id="rId23"/>
    <p:sldId id="296" r:id="rId24"/>
    <p:sldId id="295" r:id="rId25"/>
    <p:sldId id="260" r:id="rId26"/>
    <p:sldId id="276" r:id="rId27"/>
    <p:sldId id="278" r:id="rId28"/>
    <p:sldId id="279" r:id="rId29"/>
    <p:sldId id="280" r:id="rId30"/>
    <p:sldId id="305" r:id="rId31"/>
    <p:sldId id="281" r:id="rId32"/>
    <p:sldId id="283" r:id="rId33"/>
    <p:sldId id="304" r:id="rId34"/>
    <p:sldId id="284" r:id="rId35"/>
    <p:sldId id="303" r:id="rId36"/>
    <p:sldId id="285" r:id="rId37"/>
    <p:sldId id="306" r:id="rId38"/>
    <p:sldId id="267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003B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51"/>
    <p:restoredTop sz="74914"/>
  </p:normalViewPr>
  <p:slideViewPr>
    <p:cSldViewPr snapToGrid="0" snapToObjects="1">
      <p:cViewPr>
        <p:scale>
          <a:sx n="107" d="100"/>
          <a:sy n="107" d="100"/>
        </p:scale>
        <p:origin x="84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4EC524-6BFB-F84B-8160-59427656D440}" type="doc">
      <dgm:prSet loTypeId="urn:microsoft.com/office/officeart/2005/8/layout/chart3" loCatId="relationship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D0914A61-CD5B-1F4C-8BBB-A4B783BA7E0A}">
      <dgm:prSet custT="1"/>
      <dgm:spPr/>
      <dgm:t>
        <a:bodyPr/>
        <a:lstStyle/>
        <a:p>
          <a:pPr rtl="0"/>
          <a:r>
            <a:rPr lang="en-US" sz="2000" dirty="0" smtClean="0"/>
            <a:t>Network requests</a:t>
          </a:r>
          <a:endParaRPr lang="en-US" sz="2000" dirty="0"/>
        </a:p>
      </dgm:t>
    </dgm:pt>
    <dgm:pt modelId="{1BBB4CD8-AE18-AD43-958D-790817BA61FF}" type="parTrans" cxnId="{574F91A1-30A3-9640-96C7-A8D4D6337287}">
      <dgm:prSet/>
      <dgm:spPr/>
      <dgm:t>
        <a:bodyPr/>
        <a:lstStyle/>
        <a:p>
          <a:endParaRPr lang="en-US" sz="2000"/>
        </a:p>
      </dgm:t>
    </dgm:pt>
    <dgm:pt modelId="{3D3100A0-C7A1-C94D-B4E1-EC6ED617CBAE}" type="sibTrans" cxnId="{574F91A1-30A3-9640-96C7-A8D4D6337287}">
      <dgm:prSet/>
      <dgm:spPr/>
      <dgm:t>
        <a:bodyPr/>
        <a:lstStyle/>
        <a:p>
          <a:endParaRPr lang="en-US" sz="2000"/>
        </a:p>
      </dgm:t>
    </dgm:pt>
    <dgm:pt modelId="{8983DFA7-93D6-2544-9D10-38AB009CEAD2}">
      <dgm:prSet custT="1"/>
      <dgm:spPr/>
      <dgm:t>
        <a:bodyPr/>
        <a:lstStyle/>
        <a:p>
          <a:pPr rtl="0"/>
          <a:r>
            <a:rPr lang="en-US" sz="2000" dirty="0" smtClean="0"/>
            <a:t>Responding to interface events</a:t>
          </a:r>
          <a:endParaRPr lang="en-US" sz="2000" dirty="0"/>
        </a:p>
      </dgm:t>
    </dgm:pt>
    <dgm:pt modelId="{3B81636D-B496-8F44-9E76-F7651FBEA5BE}" type="sibTrans" cxnId="{02E71A9C-BA65-2641-8BDF-48789D62FC0B}">
      <dgm:prSet/>
      <dgm:spPr/>
      <dgm:t>
        <a:bodyPr/>
        <a:lstStyle/>
        <a:p>
          <a:endParaRPr lang="en-US" sz="2000"/>
        </a:p>
      </dgm:t>
    </dgm:pt>
    <dgm:pt modelId="{8C022B13-2F2F-0048-BED6-5134CF1960DA}" type="parTrans" cxnId="{02E71A9C-BA65-2641-8BDF-48789D62FC0B}">
      <dgm:prSet/>
      <dgm:spPr/>
      <dgm:t>
        <a:bodyPr/>
        <a:lstStyle/>
        <a:p>
          <a:endParaRPr lang="en-US" sz="2000"/>
        </a:p>
      </dgm:t>
    </dgm:pt>
    <dgm:pt modelId="{8E3E61D8-27AF-F940-9FF0-2EB1944904C1}">
      <dgm:prSet custT="1"/>
      <dgm:spPr/>
      <dgm:t>
        <a:bodyPr/>
        <a:lstStyle/>
        <a:p>
          <a:pPr rtl="0"/>
          <a:r>
            <a:rPr lang="en-US" sz="1800" dirty="0" smtClean="0"/>
            <a:t>Formatting data for the interface</a:t>
          </a:r>
          <a:endParaRPr lang="en-US" sz="1800" dirty="0"/>
        </a:p>
      </dgm:t>
    </dgm:pt>
    <dgm:pt modelId="{43122FD0-9DF0-6046-A2EE-51CF05321435}" type="sibTrans" cxnId="{BBFC330C-F419-9041-A993-41D0B014CEFE}">
      <dgm:prSet/>
      <dgm:spPr/>
      <dgm:t>
        <a:bodyPr/>
        <a:lstStyle/>
        <a:p>
          <a:endParaRPr lang="en-US" sz="2000"/>
        </a:p>
      </dgm:t>
    </dgm:pt>
    <dgm:pt modelId="{BA128BAD-0DE1-C446-8504-098B1BE480EF}" type="parTrans" cxnId="{BBFC330C-F419-9041-A993-41D0B014CEFE}">
      <dgm:prSet/>
      <dgm:spPr/>
      <dgm:t>
        <a:bodyPr/>
        <a:lstStyle/>
        <a:p>
          <a:endParaRPr lang="en-US" sz="2000"/>
        </a:p>
      </dgm:t>
    </dgm:pt>
    <dgm:pt modelId="{2387C840-68AB-8244-813E-E1637BEEA1A4}">
      <dgm:prSet custT="1"/>
      <dgm:spPr/>
      <dgm:t>
        <a:bodyPr/>
        <a:lstStyle/>
        <a:p>
          <a:pPr rtl="0"/>
          <a:r>
            <a:rPr lang="en-US" sz="2000" dirty="0" smtClean="0"/>
            <a:t>Accessing data models</a:t>
          </a:r>
          <a:endParaRPr lang="en-US" sz="2000" dirty="0"/>
        </a:p>
      </dgm:t>
    </dgm:pt>
    <dgm:pt modelId="{53958C90-A9A1-3B4F-AE7A-09A7D5967C18}" type="sibTrans" cxnId="{EB5DC813-DAB0-424F-A279-5C8AB9FCA6D4}">
      <dgm:prSet/>
      <dgm:spPr/>
      <dgm:t>
        <a:bodyPr/>
        <a:lstStyle/>
        <a:p>
          <a:endParaRPr lang="en-US" sz="2000"/>
        </a:p>
      </dgm:t>
    </dgm:pt>
    <dgm:pt modelId="{059B2C7D-C6A6-9143-B42B-60461A19F172}" type="parTrans" cxnId="{EB5DC813-DAB0-424F-A279-5C8AB9FCA6D4}">
      <dgm:prSet/>
      <dgm:spPr/>
      <dgm:t>
        <a:bodyPr/>
        <a:lstStyle/>
        <a:p>
          <a:endParaRPr lang="en-US" sz="2000"/>
        </a:p>
      </dgm:t>
    </dgm:pt>
    <dgm:pt modelId="{EDD1AE50-700F-DF41-9F41-FDF842EA03BE}">
      <dgm:prSet custT="1"/>
      <dgm:spPr/>
      <dgm:t>
        <a:bodyPr/>
        <a:lstStyle/>
        <a:p>
          <a:pPr rtl="0"/>
          <a:r>
            <a:rPr lang="en-US" sz="2000" dirty="0" smtClean="0"/>
            <a:t>Parsing responses</a:t>
          </a:r>
          <a:endParaRPr lang="en-US" sz="2000" dirty="0"/>
        </a:p>
      </dgm:t>
    </dgm:pt>
    <dgm:pt modelId="{3CC9BC99-2C96-CE4E-B6DD-2CE1D51A640A}" type="sibTrans" cxnId="{B758592E-900B-0741-8A01-F1CB3A8204D4}">
      <dgm:prSet/>
      <dgm:spPr/>
      <dgm:t>
        <a:bodyPr/>
        <a:lstStyle/>
        <a:p>
          <a:endParaRPr lang="en-US" sz="2000"/>
        </a:p>
      </dgm:t>
    </dgm:pt>
    <dgm:pt modelId="{5E3FFD7C-BD1A-2D46-ADF1-67E57622A7EC}" type="parTrans" cxnId="{B758592E-900B-0741-8A01-F1CB3A8204D4}">
      <dgm:prSet/>
      <dgm:spPr/>
      <dgm:t>
        <a:bodyPr/>
        <a:lstStyle/>
        <a:p>
          <a:endParaRPr lang="en-US" sz="2000"/>
        </a:p>
      </dgm:t>
    </dgm:pt>
    <dgm:pt modelId="{6D0D18BD-A321-9F47-9282-870E60A6A349}" type="pres">
      <dgm:prSet presAssocID="{2B4EC524-6BFB-F84B-8160-59427656D440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5BFD73-CD59-9D47-8638-D051978A7451}" type="pres">
      <dgm:prSet presAssocID="{2B4EC524-6BFB-F84B-8160-59427656D440}" presName="wedge1" presStyleLbl="node1" presStyleIdx="0" presStyleCnt="5"/>
      <dgm:spPr/>
      <dgm:t>
        <a:bodyPr/>
        <a:lstStyle/>
        <a:p>
          <a:endParaRPr lang="en-US"/>
        </a:p>
      </dgm:t>
    </dgm:pt>
    <dgm:pt modelId="{FE568418-D8BC-F146-BC26-432AFF85D1A2}" type="pres">
      <dgm:prSet presAssocID="{2B4EC524-6BFB-F84B-8160-59427656D440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1739CB-BCD7-5246-8EEE-3D5292E6834E}" type="pres">
      <dgm:prSet presAssocID="{2B4EC524-6BFB-F84B-8160-59427656D440}" presName="wedge2" presStyleLbl="node1" presStyleIdx="1" presStyleCnt="5"/>
      <dgm:spPr/>
      <dgm:t>
        <a:bodyPr/>
        <a:lstStyle/>
        <a:p>
          <a:endParaRPr lang="en-US"/>
        </a:p>
      </dgm:t>
    </dgm:pt>
    <dgm:pt modelId="{B852507A-F568-AF48-9494-33CCC14955A7}" type="pres">
      <dgm:prSet presAssocID="{2B4EC524-6BFB-F84B-8160-59427656D440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1B229D-186E-8F49-A445-8B9B7225F7D6}" type="pres">
      <dgm:prSet presAssocID="{2B4EC524-6BFB-F84B-8160-59427656D440}" presName="wedge3" presStyleLbl="node1" presStyleIdx="2" presStyleCnt="5"/>
      <dgm:spPr/>
      <dgm:t>
        <a:bodyPr/>
        <a:lstStyle/>
        <a:p>
          <a:endParaRPr lang="en-US"/>
        </a:p>
      </dgm:t>
    </dgm:pt>
    <dgm:pt modelId="{341EE42F-E1B3-6F4A-847B-6393455427D5}" type="pres">
      <dgm:prSet presAssocID="{2B4EC524-6BFB-F84B-8160-59427656D440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F0DF37-D090-E140-9257-FE8520742668}" type="pres">
      <dgm:prSet presAssocID="{2B4EC524-6BFB-F84B-8160-59427656D440}" presName="wedge4" presStyleLbl="node1" presStyleIdx="3" presStyleCnt="5"/>
      <dgm:spPr/>
      <dgm:t>
        <a:bodyPr/>
        <a:lstStyle/>
        <a:p>
          <a:endParaRPr lang="en-US"/>
        </a:p>
      </dgm:t>
    </dgm:pt>
    <dgm:pt modelId="{BA432EA7-D39D-3141-AB06-56066D72D6B4}" type="pres">
      <dgm:prSet presAssocID="{2B4EC524-6BFB-F84B-8160-59427656D440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DE30C4-F689-7748-8676-62F9A6905F25}" type="pres">
      <dgm:prSet presAssocID="{2B4EC524-6BFB-F84B-8160-59427656D440}" presName="wedge5" presStyleLbl="node1" presStyleIdx="4" presStyleCnt="5"/>
      <dgm:spPr/>
      <dgm:t>
        <a:bodyPr/>
        <a:lstStyle/>
        <a:p>
          <a:endParaRPr lang="en-US"/>
        </a:p>
      </dgm:t>
    </dgm:pt>
    <dgm:pt modelId="{8EE0933D-4D0C-DF42-8867-7B1A70407AC0}" type="pres">
      <dgm:prSet presAssocID="{2B4EC524-6BFB-F84B-8160-59427656D440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01DBBCB-76FF-E647-B2AA-9340C595D5B8}" type="presOf" srcId="{D0914A61-CD5B-1F4C-8BBB-A4B783BA7E0A}" destId="{565BFD73-CD59-9D47-8638-D051978A7451}" srcOrd="0" destOrd="0" presId="urn:microsoft.com/office/officeart/2005/8/layout/chart3"/>
    <dgm:cxn modelId="{F9D68924-B5D0-5A48-A39D-B5C33437B3F5}" type="presOf" srcId="{8983DFA7-93D6-2544-9D10-38AB009CEAD2}" destId="{0ADE30C4-F689-7748-8676-62F9A6905F25}" srcOrd="0" destOrd="0" presId="urn:microsoft.com/office/officeart/2005/8/layout/chart3"/>
    <dgm:cxn modelId="{B758592E-900B-0741-8A01-F1CB3A8204D4}" srcId="{2B4EC524-6BFB-F84B-8160-59427656D440}" destId="{EDD1AE50-700F-DF41-9F41-FDF842EA03BE}" srcOrd="1" destOrd="0" parTransId="{5E3FFD7C-BD1A-2D46-ADF1-67E57622A7EC}" sibTransId="{3CC9BC99-2C96-CE4E-B6DD-2CE1D51A640A}"/>
    <dgm:cxn modelId="{EB5DC813-DAB0-424F-A279-5C8AB9FCA6D4}" srcId="{2B4EC524-6BFB-F84B-8160-59427656D440}" destId="{2387C840-68AB-8244-813E-E1637BEEA1A4}" srcOrd="2" destOrd="0" parTransId="{059B2C7D-C6A6-9143-B42B-60461A19F172}" sibTransId="{53958C90-A9A1-3B4F-AE7A-09A7D5967C18}"/>
    <dgm:cxn modelId="{B1BA926C-AEF7-1742-AFB2-B6F40E733231}" type="presOf" srcId="{D0914A61-CD5B-1F4C-8BBB-A4B783BA7E0A}" destId="{FE568418-D8BC-F146-BC26-432AFF85D1A2}" srcOrd="1" destOrd="0" presId="urn:microsoft.com/office/officeart/2005/8/layout/chart3"/>
    <dgm:cxn modelId="{574F91A1-30A3-9640-96C7-A8D4D6337287}" srcId="{2B4EC524-6BFB-F84B-8160-59427656D440}" destId="{D0914A61-CD5B-1F4C-8BBB-A4B783BA7E0A}" srcOrd="0" destOrd="0" parTransId="{1BBB4CD8-AE18-AD43-958D-790817BA61FF}" sibTransId="{3D3100A0-C7A1-C94D-B4E1-EC6ED617CBAE}"/>
    <dgm:cxn modelId="{CE91A043-8321-1146-92E9-C562C9C3A5AA}" type="presOf" srcId="{2B4EC524-6BFB-F84B-8160-59427656D440}" destId="{6D0D18BD-A321-9F47-9282-870E60A6A349}" srcOrd="0" destOrd="0" presId="urn:microsoft.com/office/officeart/2005/8/layout/chart3"/>
    <dgm:cxn modelId="{B1A634B6-4734-E647-9F5C-4F534C9EB118}" type="presOf" srcId="{EDD1AE50-700F-DF41-9F41-FDF842EA03BE}" destId="{B852507A-F568-AF48-9494-33CCC14955A7}" srcOrd="1" destOrd="0" presId="urn:microsoft.com/office/officeart/2005/8/layout/chart3"/>
    <dgm:cxn modelId="{137A0373-398C-4D40-AD5E-4BD61A871E2D}" type="presOf" srcId="{2387C840-68AB-8244-813E-E1637BEEA1A4}" destId="{AE1B229D-186E-8F49-A445-8B9B7225F7D6}" srcOrd="0" destOrd="0" presId="urn:microsoft.com/office/officeart/2005/8/layout/chart3"/>
    <dgm:cxn modelId="{3002FD7C-65AC-794B-B0DA-2E75F4735D1B}" type="presOf" srcId="{2387C840-68AB-8244-813E-E1637BEEA1A4}" destId="{341EE42F-E1B3-6F4A-847B-6393455427D5}" srcOrd="1" destOrd="0" presId="urn:microsoft.com/office/officeart/2005/8/layout/chart3"/>
    <dgm:cxn modelId="{97EBF04D-5CC8-EC4C-AFAC-44C9DB365A3B}" type="presOf" srcId="{8E3E61D8-27AF-F940-9FF0-2EB1944904C1}" destId="{BA432EA7-D39D-3141-AB06-56066D72D6B4}" srcOrd="1" destOrd="0" presId="urn:microsoft.com/office/officeart/2005/8/layout/chart3"/>
    <dgm:cxn modelId="{02E71A9C-BA65-2641-8BDF-48789D62FC0B}" srcId="{2B4EC524-6BFB-F84B-8160-59427656D440}" destId="{8983DFA7-93D6-2544-9D10-38AB009CEAD2}" srcOrd="4" destOrd="0" parTransId="{8C022B13-2F2F-0048-BED6-5134CF1960DA}" sibTransId="{3B81636D-B496-8F44-9E76-F7651FBEA5BE}"/>
    <dgm:cxn modelId="{BBFC330C-F419-9041-A993-41D0B014CEFE}" srcId="{2B4EC524-6BFB-F84B-8160-59427656D440}" destId="{8E3E61D8-27AF-F940-9FF0-2EB1944904C1}" srcOrd="3" destOrd="0" parTransId="{BA128BAD-0DE1-C446-8504-098B1BE480EF}" sibTransId="{43122FD0-9DF0-6046-A2EE-51CF05321435}"/>
    <dgm:cxn modelId="{01BD6BDD-5701-5743-B50D-F5CDB3802022}" type="presOf" srcId="{8983DFA7-93D6-2544-9D10-38AB009CEAD2}" destId="{8EE0933D-4D0C-DF42-8867-7B1A70407AC0}" srcOrd="1" destOrd="0" presId="urn:microsoft.com/office/officeart/2005/8/layout/chart3"/>
    <dgm:cxn modelId="{B9BC87FD-4479-144B-B389-DFD31553623F}" type="presOf" srcId="{EDD1AE50-700F-DF41-9F41-FDF842EA03BE}" destId="{1A1739CB-BCD7-5246-8EEE-3D5292E6834E}" srcOrd="0" destOrd="0" presId="urn:microsoft.com/office/officeart/2005/8/layout/chart3"/>
    <dgm:cxn modelId="{67A696F0-2865-8A41-981B-3E902D37E4E7}" type="presOf" srcId="{8E3E61D8-27AF-F940-9FF0-2EB1944904C1}" destId="{40F0DF37-D090-E140-9257-FE8520742668}" srcOrd="0" destOrd="0" presId="urn:microsoft.com/office/officeart/2005/8/layout/chart3"/>
    <dgm:cxn modelId="{793D0FCE-4501-9A42-BF0F-215EC5715B60}" type="presParOf" srcId="{6D0D18BD-A321-9F47-9282-870E60A6A349}" destId="{565BFD73-CD59-9D47-8638-D051978A7451}" srcOrd="0" destOrd="0" presId="urn:microsoft.com/office/officeart/2005/8/layout/chart3"/>
    <dgm:cxn modelId="{F876D59F-043A-2643-8D65-4DFCC3F0459F}" type="presParOf" srcId="{6D0D18BD-A321-9F47-9282-870E60A6A349}" destId="{FE568418-D8BC-F146-BC26-432AFF85D1A2}" srcOrd="1" destOrd="0" presId="urn:microsoft.com/office/officeart/2005/8/layout/chart3"/>
    <dgm:cxn modelId="{2F0D8E6C-5056-2342-9756-02F123343C96}" type="presParOf" srcId="{6D0D18BD-A321-9F47-9282-870E60A6A349}" destId="{1A1739CB-BCD7-5246-8EEE-3D5292E6834E}" srcOrd="2" destOrd="0" presId="urn:microsoft.com/office/officeart/2005/8/layout/chart3"/>
    <dgm:cxn modelId="{C1A0F945-0570-2949-8DD0-F2BB25C71E56}" type="presParOf" srcId="{6D0D18BD-A321-9F47-9282-870E60A6A349}" destId="{B852507A-F568-AF48-9494-33CCC14955A7}" srcOrd="3" destOrd="0" presId="urn:microsoft.com/office/officeart/2005/8/layout/chart3"/>
    <dgm:cxn modelId="{547E6108-AC8D-794E-A00C-43AD74C58627}" type="presParOf" srcId="{6D0D18BD-A321-9F47-9282-870E60A6A349}" destId="{AE1B229D-186E-8F49-A445-8B9B7225F7D6}" srcOrd="4" destOrd="0" presId="urn:microsoft.com/office/officeart/2005/8/layout/chart3"/>
    <dgm:cxn modelId="{54DDA48A-ACF8-BE40-AB1D-326AC3A15B6B}" type="presParOf" srcId="{6D0D18BD-A321-9F47-9282-870E60A6A349}" destId="{341EE42F-E1B3-6F4A-847B-6393455427D5}" srcOrd="5" destOrd="0" presId="urn:microsoft.com/office/officeart/2005/8/layout/chart3"/>
    <dgm:cxn modelId="{87CDBBC3-7A66-5140-BB5E-F3F5D6060F05}" type="presParOf" srcId="{6D0D18BD-A321-9F47-9282-870E60A6A349}" destId="{40F0DF37-D090-E140-9257-FE8520742668}" srcOrd="6" destOrd="0" presId="urn:microsoft.com/office/officeart/2005/8/layout/chart3"/>
    <dgm:cxn modelId="{E51301A0-F8F8-D94C-8114-D33AA7EEFDB0}" type="presParOf" srcId="{6D0D18BD-A321-9F47-9282-870E60A6A349}" destId="{BA432EA7-D39D-3141-AB06-56066D72D6B4}" srcOrd="7" destOrd="0" presId="urn:microsoft.com/office/officeart/2005/8/layout/chart3"/>
    <dgm:cxn modelId="{8A30ADE1-8FAD-2B48-B2C8-70967888A0CC}" type="presParOf" srcId="{6D0D18BD-A321-9F47-9282-870E60A6A349}" destId="{0ADE30C4-F689-7748-8676-62F9A6905F25}" srcOrd="8" destOrd="0" presId="urn:microsoft.com/office/officeart/2005/8/layout/chart3"/>
    <dgm:cxn modelId="{FCA8BD5D-6A87-C446-BEB1-0B009029ADEE}" type="presParOf" srcId="{6D0D18BD-A321-9F47-9282-870E60A6A349}" destId="{8EE0933D-4D0C-DF42-8867-7B1A70407AC0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5BFD73-CD59-9D47-8638-D051978A7451}">
      <dsp:nvSpPr>
        <dsp:cNvPr id="0" name=""/>
        <dsp:cNvSpPr/>
      </dsp:nvSpPr>
      <dsp:spPr>
        <a:xfrm>
          <a:off x="788216" y="302045"/>
          <a:ext cx="4246325" cy="4246325"/>
        </a:xfrm>
        <a:prstGeom prst="pie">
          <a:avLst>
            <a:gd name="adj1" fmla="val 16200000"/>
            <a:gd name="adj2" fmla="val 2052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Network requests</a:t>
          </a:r>
          <a:endParaRPr lang="en-US" sz="2000" kern="1200" dirty="0"/>
        </a:p>
      </dsp:txBody>
      <dsp:txXfrm>
        <a:off x="2964963" y="936466"/>
        <a:ext cx="1440717" cy="985754"/>
      </dsp:txXfrm>
    </dsp:sp>
    <dsp:sp modelId="{1A1739CB-BCD7-5246-8EEE-3D5292E6834E}">
      <dsp:nvSpPr>
        <dsp:cNvPr id="0" name=""/>
        <dsp:cNvSpPr/>
      </dsp:nvSpPr>
      <dsp:spPr>
        <a:xfrm>
          <a:off x="639594" y="506778"/>
          <a:ext cx="4246325" cy="4246325"/>
        </a:xfrm>
        <a:prstGeom prst="pie">
          <a:avLst>
            <a:gd name="adj1" fmla="val 20520000"/>
            <a:gd name="adj2" fmla="val 3240000"/>
          </a:avLst>
        </a:prstGeom>
        <a:solidFill>
          <a:schemeClr val="accent1">
            <a:shade val="80000"/>
            <a:hueOff val="-88493"/>
            <a:satOff val="-5600"/>
            <a:lumOff val="764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Parsing responses</a:t>
          </a:r>
          <a:endParaRPr lang="en-US" sz="2000" kern="1200" dirty="0"/>
        </a:p>
      </dsp:txBody>
      <dsp:txXfrm>
        <a:off x="3414871" y="2427735"/>
        <a:ext cx="1263787" cy="1066636"/>
      </dsp:txXfrm>
    </dsp:sp>
    <dsp:sp modelId="{AE1B229D-186E-8F49-A445-8B9B7225F7D6}">
      <dsp:nvSpPr>
        <dsp:cNvPr id="0" name=""/>
        <dsp:cNvSpPr/>
      </dsp:nvSpPr>
      <dsp:spPr>
        <a:xfrm>
          <a:off x="639594" y="506778"/>
          <a:ext cx="4246325" cy="4246325"/>
        </a:xfrm>
        <a:prstGeom prst="pie">
          <a:avLst>
            <a:gd name="adj1" fmla="val 3240000"/>
            <a:gd name="adj2" fmla="val 7560000"/>
          </a:avLst>
        </a:prstGeom>
        <a:solidFill>
          <a:schemeClr val="accent1">
            <a:shade val="80000"/>
            <a:hueOff val="-176985"/>
            <a:satOff val="-11199"/>
            <a:lumOff val="1528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Accessing data models</a:t>
          </a:r>
          <a:endParaRPr lang="en-US" sz="2000" kern="1200" dirty="0"/>
        </a:p>
      </dsp:txBody>
      <dsp:txXfrm>
        <a:off x="2004484" y="3691522"/>
        <a:ext cx="1516544" cy="909926"/>
      </dsp:txXfrm>
    </dsp:sp>
    <dsp:sp modelId="{40F0DF37-D090-E140-9257-FE8520742668}">
      <dsp:nvSpPr>
        <dsp:cNvPr id="0" name=""/>
        <dsp:cNvSpPr/>
      </dsp:nvSpPr>
      <dsp:spPr>
        <a:xfrm>
          <a:off x="639594" y="506778"/>
          <a:ext cx="4246325" cy="4246325"/>
        </a:xfrm>
        <a:prstGeom prst="pie">
          <a:avLst>
            <a:gd name="adj1" fmla="val 7560000"/>
            <a:gd name="adj2" fmla="val 11880000"/>
          </a:avLst>
        </a:prstGeom>
        <a:solidFill>
          <a:schemeClr val="accent1">
            <a:shade val="80000"/>
            <a:hueOff val="-265478"/>
            <a:satOff val="-16799"/>
            <a:lumOff val="229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Formatting data for the interface</a:t>
          </a:r>
          <a:endParaRPr lang="en-US" sz="1800" kern="1200" dirty="0"/>
        </a:p>
      </dsp:txBody>
      <dsp:txXfrm>
        <a:off x="841800" y="2427735"/>
        <a:ext cx="1263787" cy="1066636"/>
      </dsp:txXfrm>
    </dsp:sp>
    <dsp:sp modelId="{0ADE30C4-F689-7748-8676-62F9A6905F25}">
      <dsp:nvSpPr>
        <dsp:cNvPr id="0" name=""/>
        <dsp:cNvSpPr/>
      </dsp:nvSpPr>
      <dsp:spPr>
        <a:xfrm>
          <a:off x="639594" y="506778"/>
          <a:ext cx="4246325" cy="4246325"/>
        </a:xfrm>
        <a:prstGeom prst="pie">
          <a:avLst>
            <a:gd name="adj1" fmla="val 11880000"/>
            <a:gd name="adj2" fmla="val 16200000"/>
          </a:avLst>
        </a:prstGeom>
        <a:solidFill>
          <a:schemeClr val="accent1">
            <a:shade val="80000"/>
            <a:hueOff val="-353971"/>
            <a:satOff val="-22399"/>
            <a:lumOff val="3056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Responding to interface events</a:t>
          </a:r>
          <a:endParaRPr lang="en-US" sz="2000" kern="1200" dirty="0"/>
        </a:p>
      </dsp:txBody>
      <dsp:txXfrm>
        <a:off x="1258850" y="1153837"/>
        <a:ext cx="1440717" cy="9857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ED2DDB-F9E3-144C-942B-441C70735A88}" type="datetimeFigureOut">
              <a:rPr lang="en-US" smtClean="0"/>
              <a:t>2/17/17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33721B-F3D7-0A4E-8AC5-659F42FF1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479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Hello</a:t>
            </a:r>
            <a:r>
              <a:rPr lang="en-US" altLang="ko-KR" baseline="0" dirty="0" smtClean="0"/>
              <a:t> everyone, this is Marquez who will be presenting this subject. The subject title is software </a:t>
            </a:r>
            <a:r>
              <a:rPr lang="en-US" altLang="ko-KR" baseline="0" dirty="0" err="1" smtClean="0"/>
              <a:t>architerual</a:t>
            </a:r>
            <a:r>
              <a:rPr lang="en-US" altLang="ko-KR" baseline="0" dirty="0" smtClean="0"/>
              <a:t> design patterns. Actually there are so many software architectural design patterns. Because I'm in a mobile team, I've focused on the trend patterns for mobile especially, iOS side.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3721B-F3D7-0A4E-8AC5-659F42FF1E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84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is </a:t>
            </a:r>
            <a:r>
              <a:rPr lang="en-US" dirty="0" smtClean="0"/>
              <a:t>a little changes</a:t>
            </a:r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en-US" baseline="0" dirty="0" smtClean="0"/>
              <a:t> don't use </a:t>
            </a:r>
            <a:r>
              <a:rPr lang="en-US" baseline="0" dirty="0" err="1" smtClean="0"/>
              <a:t>UIButton</a:t>
            </a:r>
            <a:r>
              <a:rPr lang="en-US" baseline="0" dirty="0" smtClean="0"/>
              <a:t> anymore.</a:t>
            </a:r>
            <a:endParaRPr lang="en-US" baseline="0" dirty="0"/>
          </a:p>
          <a:p>
            <a:r>
              <a:rPr lang="en-US" baseline="0" dirty="0" smtClean="0"/>
              <a:t>But still it has dependency on UI and string should call Model directly. </a:t>
            </a:r>
          </a:p>
          <a:p>
            <a:r>
              <a:rPr lang="en-US" baseline="0" dirty="0" smtClean="0"/>
              <a:t>It is so bad... but it's not pattern's fault, because I'm not a good coder.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3721B-F3D7-0A4E-8AC5-659F42FF1E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77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MVC pattern has the following </a:t>
            </a:r>
            <a:r>
              <a:rPr lang="en-US" dirty="0" err="1" smtClean="0"/>
              <a:t>advantages:Makes</a:t>
            </a:r>
            <a:r>
              <a:rPr lang="en-US" dirty="0" smtClean="0"/>
              <a:t> a complete distinction between model and view. This makes it easy to unit test the model, regardless of the view.</a:t>
            </a:r>
            <a:r>
              <a:rPr lang="en-US" baseline="0" dirty="0" smtClean="0"/>
              <a:t> </a:t>
            </a:r>
            <a:r>
              <a:rPr lang="en-US" dirty="0" smtClean="0"/>
              <a:t>However, there may be some disadvantages due to the dependency between view and controller.</a:t>
            </a:r>
            <a:r>
              <a:rPr lang="en-US" baseline="0" dirty="0" smtClean="0"/>
              <a:t> </a:t>
            </a:r>
            <a:r>
              <a:rPr lang="en-US" dirty="0" smtClean="0"/>
              <a:t>First, the controller is difficult to test. Unit testing is difficult because all the logic in the controller is deeply dependent on the iOS API.</a:t>
            </a:r>
            <a:r>
              <a:rPr lang="en-US" baseline="0" dirty="0" smtClean="0"/>
              <a:t> Secondly, t</a:t>
            </a:r>
            <a:r>
              <a:rPr lang="en-US" dirty="0" smtClean="0"/>
              <a:t>here is a lack of modularity and flexibility. Because the view and controller are tightly coupled and the controller is present in the view expansion concept, there is a lack of flexibility to modify the view, such as modifying the </a:t>
            </a:r>
            <a:r>
              <a:rPr lang="en-US" dirty="0" err="1" smtClean="0"/>
              <a:t>controller.Finally</a:t>
            </a:r>
            <a:r>
              <a:rPr lang="en-US" dirty="0" smtClean="0"/>
              <a:t>, maintenance is difficult. All of the code, except the model, is gathered into the controller, which makes the controller code bloated and prone to problems.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MVC</a:t>
            </a:r>
            <a:r>
              <a:rPr lang="en-US" baseline="0" dirty="0" smtClean="0"/>
              <a:t> </a:t>
            </a:r>
            <a:r>
              <a:rPr lang="ko-KR" altLang="en-US" baseline="0" dirty="0" smtClean="0"/>
              <a:t>패턴은 다음과 같은 장점을 얻습니다</a:t>
            </a:r>
            <a:r>
              <a:rPr lang="en-US" altLang="ko-KR" baseline="0" dirty="0" smtClean="0"/>
              <a:t>.</a:t>
            </a:r>
            <a:endParaRPr lang="en-US" baseline="0" dirty="0" smtClean="0"/>
          </a:p>
          <a:p>
            <a:r>
              <a:rPr lang="ko-KR" altLang="en-US" baseline="0" dirty="0" smtClean="0"/>
              <a:t>모델과 뷰를 완벽하게 구분해줍니다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그렇기 때문에 </a:t>
            </a:r>
            <a:r>
              <a:rPr lang="ko-KR" altLang="en-US" dirty="0" smtClean="0"/>
              <a:t>뷰와 상관 없이 모델에 대한 단위테스트가 용이합니다</a:t>
            </a:r>
            <a:r>
              <a:rPr lang="en-US" altLang="ko-KR" dirty="0" smtClean="0"/>
              <a:t>.</a:t>
            </a:r>
            <a:endParaRPr lang="en-US" dirty="0" smtClean="0"/>
          </a:p>
          <a:p>
            <a:r>
              <a:rPr lang="ko-KR" altLang="en-US" dirty="0" smtClean="0"/>
              <a:t>하지만</a:t>
            </a:r>
            <a:r>
              <a:rPr lang="en-US" altLang="ko-KR" dirty="0" smtClean="0"/>
              <a:t>,</a:t>
            </a:r>
            <a:r>
              <a:rPr lang="ko-KR" altLang="en-US" dirty="0" smtClean="0"/>
              <a:t> 뷰와 컨트롤러 간의 종속 관계로 인해 몇 가지 단점을 가질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먼저</a:t>
            </a:r>
            <a:r>
              <a:rPr lang="en-US" altLang="ko-KR" dirty="0" smtClean="0"/>
              <a:t>,</a:t>
            </a:r>
            <a:r>
              <a:rPr lang="ko-KR" altLang="en-US" dirty="0" smtClean="0"/>
              <a:t> 컨트롤러의 테스트가 어렵습니다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컨트롤러의 모든 로직이 </a:t>
            </a:r>
            <a:r>
              <a:rPr lang="en-US" altLang="ko-KR" dirty="0" smtClean="0"/>
              <a:t>iOS</a:t>
            </a:r>
            <a:r>
              <a:rPr lang="en-US" altLang="ko-KR" baseline="0" dirty="0" smtClean="0"/>
              <a:t> API</a:t>
            </a:r>
            <a:r>
              <a:rPr lang="ko-KR" altLang="en-US" baseline="0" dirty="0" smtClean="0"/>
              <a:t>에 깊은 의존성을 갖기 때문에 단위테스트가 어렵습니다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두번째 모듈화와 유연성이 부족합니다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뷰와 컨트롤러가 단단히 결합되어 있고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뷰의 확장개념으로 컨트롤러가 존재하기 때문에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뷰를 수정하면 컨트롤러를 수정해야하는 등 수정의 유연성이 부족합니다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마지막으로 유지 보수가 어렵습니다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모델을 제외한 모든 코드가 컨트롤러로 모여지기 때문에 컨트롤러 코드가 비대해지고 문제가 발생하기 쉬워집니다</a:t>
            </a:r>
            <a:r>
              <a:rPr lang="en-US" altLang="ko-KR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3721B-F3D7-0A4E-8AC5-659F42FF1E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915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MVC has</a:t>
            </a:r>
            <a:r>
              <a:rPr lang="en-US" baseline="0" dirty="0" smtClean="0"/>
              <a:t> a nick </a:t>
            </a:r>
            <a:r>
              <a:rPr lang="en-US" baseline="0" dirty="0" err="1" smtClean="0"/>
              <a:t>name.Somebody</a:t>
            </a:r>
            <a:r>
              <a:rPr lang="en-US" baseline="0" dirty="0" smtClean="0"/>
              <a:t> called Massive View Controller.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means every business logics are integrated only in </a:t>
            </a:r>
            <a:r>
              <a:rPr lang="en-US" baseline="0" dirty="0" err="1" smtClean="0"/>
              <a:t>Controller.Network</a:t>
            </a:r>
            <a:r>
              <a:rPr lang="en-US" baseline="0" dirty="0" smtClean="0"/>
              <a:t>, Parsing, Accessing to </a:t>
            </a:r>
            <a:r>
              <a:rPr lang="en-US" baseline="0" dirty="0" err="1" smtClean="0"/>
              <a:t>datamodel</a:t>
            </a:r>
            <a:r>
              <a:rPr lang="en-US" baseline="0" dirty="0" smtClean="0"/>
              <a:t>, formatting data, and responding user-interface events.</a:t>
            </a:r>
            <a:r>
              <a:rPr lang="en-US" baseline="0" dirty="0"/>
              <a:t> </a:t>
            </a:r>
            <a:r>
              <a:rPr lang="en-US" baseline="0" dirty="0" smtClean="0"/>
              <a:t>It can be Pros and also Cons. We have to see only the business logic in Controller without others. But it makes less modularity and flexibility as I said last slide.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Then people thought about the new design pattern instead of MVC. They are MVP and MVVM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3721B-F3D7-0A4E-8AC5-659F42FF1E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23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행동의 의도를 더 단순화하고 명확하게 만들엇습니다</a:t>
            </a:r>
            <a:r>
              <a:rPr lang="en-US" altLang="ko-KR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3721B-F3D7-0A4E-8AC5-659F42FF1E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753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3721B-F3D7-0A4E-8AC5-659F42FF1E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3303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3721B-F3D7-0A4E-8AC5-659F42FF1E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280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MVC</a:t>
            </a:r>
            <a:r>
              <a:rPr lang="en-US" baseline="0" dirty="0" smtClean="0"/>
              <a:t> </a:t>
            </a:r>
            <a:r>
              <a:rPr lang="ko-KR" altLang="en-US" baseline="0" dirty="0" smtClean="0"/>
              <a:t>패턴은 다음과 같은 장점을 얻습니다</a:t>
            </a:r>
            <a:r>
              <a:rPr lang="en-US" altLang="ko-KR" baseline="0" dirty="0" smtClean="0"/>
              <a:t>.</a:t>
            </a:r>
            <a:endParaRPr lang="en-US" baseline="0" dirty="0" smtClean="0"/>
          </a:p>
          <a:p>
            <a:r>
              <a:rPr lang="ko-KR" altLang="en-US" baseline="0" dirty="0" smtClean="0"/>
              <a:t>모델과 뷰를 완벽하게 구분해줍니다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그렇기 때문에 </a:t>
            </a:r>
            <a:r>
              <a:rPr lang="ko-KR" altLang="en-US" dirty="0" smtClean="0"/>
              <a:t>뷰와 상관 없이 모델에 대한 단위테스트가 용이합니다</a:t>
            </a:r>
            <a:r>
              <a:rPr lang="en-US" altLang="ko-KR" dirty="0" smtClean="0"/>
              <a:t>.</a:t>
            </a:r>
            <a:endParaRPr lang="en-US" dirty="0" smtClean="0"/>
          </a:p>
          <a:p>
            <a:r>
              <a:rPr lang="ko-KR" altLang="en-US" dirty="0" smtClean="0"/>
              <a:t>하지만</a:t>
            </a:r>
            <a:r>
              <a:rPr lang="en-US" altLang="ko-KR" dirty="0" smtClean="0"/>
              <a:t>,</a:t>
            </a:r>
            <a:r>
              <a:rPr lang="ko-KR" altLang="en-US" dirty="0" smtClean="0"/>
              <a:t> 뷰와 컨트롤러 간의 종속 관계로 인해 몇 가지 단점을 가질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먼저</a:t>
            </a:r>
            <a:r>
              <a:rPr lang="en-US" altLang="ko-KR" dirty="0" smtClean="0"/>
              <a:t>,</a:t>
            </a:r>
            <a:r>
              <a:rPr lang="ko-KR" altLang="en-US" dirty="0" smtClean="0"/>
              <a:t> 컨트롤러의 테스트가 어렵습니다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컨트롤러의 모든 로직이 </a:t>
            </a:r>
            <a:r>
              <a:rPr lang="en-US" altLang="ko-KR" dirty="0" smtClean="0"/>
              <a:t>iOS</a:t>
            </a:r>
            <a:r>
              <a:rPr lang="en-US" altLang="ko-KR" baseline="0" dirty="0" smtClean="0"/>
              <a:t> API</a:t>
            </a:r>
            <a:r>
              <a:rPr lang="ko-KR" altLang="en-US" baseline="0" dirty="0" smtClean="0"/>
              <a:t>에 깊은 의존성을 갖기 때문에 단위테스트가 어렵습니다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두번째 모듈화와 유연성이 부족합니다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뷰와 컨트롤러가 단단히 결합되어 있고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뷰의 확장개념으로 컨트롤러가 존재하기 때문에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뷰를 수정하면 컨트롤러를 수정해야하는 등 수정의 유연성이 부족합니다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마지막으로 유지 보수가 어렵습니다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모델을 제외한 모든 코드가 컨트롤러로 모여지기 때문에 컨트롤러 코드가 비대해지고 문제가 발생하기 쉬워집니다</a:t>
            </a:r>
            <a:r>
              <a:rPr lang="en-US" altLang="ko-KR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3721B-F3D7-0A4E-8AC5-659F42FF1E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540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3721B-F3D7-0A4E-8AC5-659F42FF1E5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8764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3721B-F3D7-0A4E-8AC5-659F42FF1E5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473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3721B-F3D7-0A4E-8AC5-659F42FF1E5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739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There may be some overlap with the contents that </a:t>
            </a:r>
            <a:r>
              <a:rPr lang="en-US" altLang="ko-KR" dirty="0" err="1" smtClean="0"/>
              <a:t>Dongho</a:t>
            </a:r>
            <a:r>
              <a:rPr lang="en-US" altLang="ko-KR" dirty="0" smtClean="0"/>
              <a:t> introduced in front of me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When</a:t>
            </a:r>
            <a:r>
              <a:rPr lang="en-US" altLang="ko-KR" baseline="0" dirty="0" smtClean="0"/>
              <a:t> we started to study this, it is really hard to understand what those things are.</a:t>
            </a:r>
          </a:p>
          <a:p>
            <a:r>
              <a:rPr lang="en-US" altLang="ko-KR" dirty="0" smtClean="0"/>
              <a:t>We</a:t>
            </a:r>
            <a:r>
              <a:rPr lang="en-US" altLang="ko-KR" baseline="0" dirty="0" smtClean="0"/>
              <a:t> thought it is hard because the architecture are virtual</a:t>
            </a:r>
            <a:endParaRPr lang="en-US" altLang="ko-KR" dirty="0" smtClean="0"/>
          </a:p>
          <a:p>
            <a:r>
              <a:rPr lang="en-US" altLang="ko-KR" dirty="0" smtClean="0"/>
              <a:t>But I believe that you will be more helpful to understand if you listen twice.</a:t>
            </a:r>
          </a:p>
          <a:p>
            <a:r>
              <a:rPr lang="en-US" altLang="ko-KR" dirty="0" smtClean="0"/>
              <a:t>First, I will briefly introduce the ancient architecture called MVC, and I'll show you an example of how these architectures are used in iOS for the four architectures. There</a:t>
            </a:r>
            <a:r>
              <a:rPr lang="en-US" altLang="ko-KR" baseline="0" dirty="0" smtClean="0"/>
              <a:t> is a method called data binding to implement MVVM. So I'm </a:t>
            </a:r>
            <a:r>
              <a:rPr lang="en-US" altLang="ko-KR" baseline="0" dirty="0" err="1" smtClean="0"/>
              <a:t>gonna</a:t>
            </a:r>
            <a:r>
              <a:rPr lang="en-US" altLang="ko-KR" baseline="0" dirty="0" smtClean="0"/>
              <a:t> show you about the Data </a:t>
            </a:r>
            <a:r>
              <a:rPr lang="en-US" altLang="ko-KR" baseline="0" dirty="0" err="1" smtClean="0"/>
              <a:t>bingding</a:t>
            </a:r>
            <a:r>
              <a:rPr lang="en-US" altLang="ko-KR" baseline="0" dirty="0" smtClean="0"/>
              <a:t> with iOS briefly.</a:t>
            </a:r>
            <a:endParaRPr lang="en-US" altLang="ko-KR" dirty="0" smtClean="0"/>
          </a:p>
          <a:p>
            <a:r>
              <a:rPr lang="en-US" altLang="ko-KR" dirty="0" smtClean="0"/>
              <a:t>And finally, I will conclude our application with Objective-C by simply showing MVVM version with POC.</a:t>
            </a:r>
          </a:p>
          <a:p>
            <a:r>
              <a:rPr lang="en-US" altLang="ko-KR" dirty="0" smtClean="0"/>
              <a:t>At any time in the middle, questions and tackles are welcome,</a:t>
            </a:r>
            <a:r>
              <a:rPr lang="ko-KR" altLang="en-US" dirty="0" smtClean="0"/>
              <a:t> </a:t>
            </a:r>
            <a:r>
              <a:rPr lang="en-US" altLang="ko-KR" dirty="0" smtClean="0"/>
              <a:t>I would like to ask you for something extra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앞에서 동호씨가 소개해주었던 내용과 겹치는 부분이 있을 수 있으나</a:t>
            </a:r>
            <a:r>
              <a:rPr lang="en-US" altLang="ko-KR" dirty="0" smtClean="0"/>
              <a:t>,</a:t>
            </a:r>
            <a:r>
              <a:rPr lang="ko-KR" altLang="en-US" dirty="0" smtClean="0"/>
              <a:t> 두번 들으면 이해에 더 도움이 되실거라 믿고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생략은 없되</a:t>
            </a:r>
            <a:r>
              <a:rPr lang="en-US" altLang="ko-KR" dirty="0" smtClean="0"/>
              <a:t>,</a:t>
            </a:r>
            <a:r>
              <a:rPr lang="ko-KR" altLang="en-US" dirty="0" smtClean="0"/>
              <a:t> 빠르게 진행하겠습니다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먼저 </a:t>
            </a:r>
            <a:r>
              <a:rPr lang="en-US" altLang="ko-KR" dirty="0" smtClean="0"/>
              <a:t>MVC </a:t>
            </a:r>
            <a:r>
              <a:rPr lang="ko-KR" altLang="en-US" dirty="0" smtClean="0"/>
              <a:t>라는 고대의 아키텍처에 대해 간단하게 소개 드리고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네 개의 아키텍처에 대하여 </a:t>
            </a:r>
            <a:r>
              <a:rPr lang="en-US" altLang="ko-KR" dirty="0" smtClean="0"/>
              <a:t>iOS</a:t>
            </a:r>
            <a:r>
              <a:rPr lang="ko-KR" altLang="en-US" dirty="0" smtClean="0"/>
              <a:t> 에서 어떻게 이러한 아키텍처가 사용되는지 예제와 함께 설명드리도록 하겠습니다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그리고 마지막으로 </a:t>
            </a:r>
            <a:r>
              <a:rPr lang="en-US" altLang="ko-KR" dirty="0" smtClean="0"/>
              <a:t>Objective-C</a:t>
            </a:r>
            <a:r>
              <a:rPr lang="ko-KR" altLang="en-US" baseline="0" dirty="0" smtClean="0"/>
              <a:t> 로 구성된 저희의 어플리케이션에 대하여 간단하게 </a:t>
            </a:r>
            <a:r>
              <a:rPr lang="en-US" altLang="ko-KR" baseline="0" dirty="0" smtClean="0"/>
              <a:t>MVVM</a:t>
            </a:r>
            <a:r>
              <a:rPr lang="ko-KR" altLang="en-US" baseline="0" dirty="0" smtClean="0"/>
              <a:t>을 적용한 버젼을 </a:t>
            </a:r>
            <a:r>
              <a:rPr lang="en-US" altLang="ko-KR" baseline="0" dirty="0" smtClean="0"/>
              <a:t>POC</a:t>
            </a:r>
            <a:r>
              <a:rPr lang="ko-KR" altLang="en-US" baseline="0" dirty="0" smtClean="0"/>
              <a:t>로 보여드리는 것으로 마무리 하겠습니다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중간중간에 언제든지 질문과 태클은 대 환영이며</a:t>
            </a:r>
            <a:r>
              <a:rPr lang="en-US" altLang="ko-KR" dirty="0" smtClean="0"/>
              <a:t>,</a:t>
            </a:r>
            <a:r>
              <a:rPr lang="ko-KR" altLang="en-US" dirty="0" smtClean="0"/>
              <a:t> 첨언도 잘 부탁드리겠습니다</a:t>
            </a:r>
            <a:r>
              <a:rPr lang="en-US" altLang="ko-KR" dirty="0" smtClean="0"/>
              <a:t>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3721B-F3D7-0A4E-8AC5-659F42FF1E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6454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3721B-F3D7-0A4E-8AC5-659F42FF1E5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429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3721B-F3D7-0A4E-8AC5-659F42FF1E5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48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3721B-F3D7-0A4E-8AC5-659F42FF1E5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270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3721B-F3D7-0A4E-8AC5-659F42FF1E5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4071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3721B-F3D7-0A4E-8AC5-659F42FF1E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372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3721B-F3D7-0A4E-8AC5-659F42FF1E5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320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3721B-F3D7-0A4E-8AC5-659F42FF1E5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8629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3721B-F3D7-0A4E-8AC5-659F42FF1E5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67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3721B-F3D7-0A4E-8AC5-659F42FF1E5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68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3721B-F3D7-0A4E-8AC5-659F42FF1E5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4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This is Traditional software architecture</a:t>
            </a:r>
            <a:r>
              <a:rPr lang="en-US" altLang="ko-KR" baseline="0" dirty="0" smtClean="0"/>
              <a:t> pattern</a:t>
            </a:r>
            <a:r>
              <a:rPr lang="en-US" altLang="ko-KR" dirty="0" smtClean="0"/>
              <a:t>, MVC.</a:t>
            </a:r>
          </a:p>
          <a:p>
            <a:r>
              <a:rPr lang="en-US" altLang="ko-KR" dirty="0" smtClean="0"/>
              <a:t>The user gets the information through the view, the</a:t>
            </a:r>
            <a:r>
              <a:rPr lang="en-US" altLang="ko-KR" baseline="0" dirty="0" smtClean="0"/>
              <a:t> user can uses and </a:t>
            </a:r>
            <a:r>
              <a:rPr lang="en-US" altLang="ko-KR" dirty="0" smtClean="0"/>
              <a:t>manipulates the model through the controller, and updates the view.</a:t>
            </a:r>
          </a:p>
          <a:p>
            <a:r>
              <a:rPr lang="en-US" altLang="ko-KR" dirty="0" smtClean="0"/>
              <a:t>It’s an early user-centric architecture, users interact with software through views and controllers, but the model is completely separate from the user.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전통적인 소프트웨어 아키텍처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MVC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유저는 뷰를 통해 정보를 얻게 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컨트롤러를 통해 모델을</a:t>
            </a:r>
            <a:r>
              <a:rPr lang="en-US" altLang="ko-KR" baseline="0" dirty="0" smtClean="0"/>
              <a:t> manipulate</a:t>
            </a:r>
            <a:r>
              <a:rPr lang="ko-KR" altLang="en-US" baseline="0" dirty="0" smtClean="0"/>
              <a:t>하고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뷰를 업데이트하게 됩니다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ko-KR" altLang="en-US" dirty="0" smtClean="0"/>
              <a:t>유저 중심으로 제작된 초기의 아키텍처로써</a:t>
            </a:r>
            <a:r>
              <a:rPr lang="en-US" altLang="ko-KR" dirty="0" smtClean="0"/>
              <a:t>,</a:t>
            </a:r>
            <a:r>
              <a:rPr lang="ko-KR" altLang="en-US" dirty="0" smtClean="0"/>
              <a:t> 유저는 뷰와 컨트롤러를 통해 소프트웨어와 상호작용하게 되며 모델은 유저와 완벽하게 분리 됩니다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3721B-F3D7-0A4E-8AC5-659F42FF1E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33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3721B-F3D7-0A4E-8AC5-659F42FF1E5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707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3721B-F3D7-0A4E-8AC5-659F42FF1E5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0076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3721B-F3D7-0A4E-8AC5-659F42FF1E5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350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3721B-F3D7-0A4E-8AC5-659F42FF1E5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9887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3721B-F3D7-0A4E-8AC5-659F42FF1E5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746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3721B-F3D7-0A4E-8AC5-659F42FF1E5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869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3721B-F3D7-0A4E-8AC5-659F42FF1E5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376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These classes are the basic design pattern of iOS with MVC.</a:t>
            </a:r>
          </a:p>
          <a:p>
            <a:endParaRPr lang="en-US" dirty="0" smtClean="0"/>
          </a:p>
          <a:p>
            <a:r>
              <a:rPr lang="en-US" dirty="0" smtClean="0"/>
              <a:t>First of all, model</a:t>
            </a:r>
            <a:r>
              <a:rPr lang="en-US" baseline="0" dirty="0" smtClean="0"/>
              <a:t> didn't changed at all, it exists as a </a:t>
            </a:r>
            <a:r>
              <a:rPr lang="en-US" baseline="0" dirty="0" err="1" smtClean="0"/>
              <a:t>seperate</a:t>
            </a:r>
            <a:r>
              <a:rPr lang="en-US" baseline="0" dirty="0" smtClean="0"/>
              <a:t> class with data or key objects. </a:t>
            </a:r>
            <a:r>
              <a:rPr lang="en-US" dirty="0" smtClean="0"/>
              <a:t>For iOS, it can be managed in </a:t>
            </a:r>
            <a:r>
              <a:rPr lang="en-US" dirty="0" err="1" smtClean="0"/>
              <a:t>db</a:t>
            </a:r>
            <a:r>
              <a:rPr lang="en-US" dirty="0" smtClean="0"/>
              <a:t> format by a library called core data.</a:t>
            </a:r>
          </a:p>
          <a:p>
            <a:r>
              <a:rPr lang="en-US" dirty="0" smtClean="0"/>
              <a:t>Since there are too much lecture on the library called Core data, I will explain this by simply converting it into an object class.</a:t>
            </a:r>
          </a:p>
          <a:p>
            <a:endParaRPr lang="en-US" dirty="0" smtClean="0"/>
          </a:p>
          <a:p>
            <a:r>
              <a:rPr lang="en-US" dirty="0" smtClean="0"/>
              <a:t>If you're running </a:t>
            </a:r>
            <a:r>
              <a:rPr lang="en-US" dirty="0" err="1" smtClean="0"/>
              <a:t>Xcode</a:t>
            </a:r>
            <a:r>
              <a:rPr lang="en-US" dirty="0" smtClean="0"/>
              <a:t> and have </a:t>
            </a:r>
            <a:r>
              <a:rPr lang="en-US" dirty="0" err="1" smtClean="0"/>
              <a:t>maden</a:t>
            </a:r>
            <a:r>
              <a:rPr lang="en-US" dirty="0" smtClean="0"/>
              <a:t> a hello world project, </a:t>
            </a:r>
          </a:p>
          <a:p>
            <a:r>
              <a:rPr lang="en-US" dirty="0" smtClean="0"/>
              <a:t>you'll be familiar with the storyboard and </a:t>
            </a:r>
            <a:r>
              <a:rPr lang="en-US" dirty="0" err="1" smtClean="0"/>
              <a:t>viewcontroller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this MVC is set up with View and Controller connected.</a:t>
            </a:r>
          </a:p>
          <a:p>
            <a:r>
              <a:rPr lang="en-US" dirty="0" smtClean="0"/>
              <a:t>Users are able to get information from the storyboard or </a:t>
            </a:r>
            <a:r>
              <a:rPr lang="en-US" dirty="0" err="1" smtClean="0"/>
              <a:t>xib</a:t>
            </a:r>
            <a:r>
              <a:rPr lang="en-US" dirty="0" smtClean="0"/>
              <a:t> file or try to touch the view</a:t>
            </a:r>
            <a:r>
              <a:rPr lang="en-US" baseline="0" dirty="0" smtClean="0"/>
              <a:t> directly. </a:t>
            </a:r>
            <a:r>
              <a:rPr lang="en-US" dirty="0" smtClean="0"/>
              <a:t>The controller then links the view to the model and fetches and loads them.</a:t>
            </a:r>
          </a:p>
          <a:p>
            <a:endParaRPr lang="en-US" dirty="0" smtClean="0"/>
          </a:p>
          <a:p>
            <a:r>
              <a:rPr lang="en-US" dirty="0" smtClean="0"/>
              <a:t>I hope this architecture will</a:t>
            </a:r>
            <a:r>
              <a:rPr lang="en-US" baseline="0" dirty="0" smtClean="0"/>
              <a:t> be familiar to you everyone, because now I'll show you the real code as an example.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Xcode</a:t>
            </a:r>
            <a:r>
              <a:rPr lang="ko-KR" altLang="en-US" baseline="0" dirty="0" smtClean="0"/>
              <a:t>를 실행하고 </a:t>
            </a:r>
            <a:r>
              <a:rPr lang="en-US" altLang="ko-KR" baseline="0" dirty="0" smtClean="0"/>
              <a:t>hello world</a:t>
            </a:r>
            <a:r>
              <a:rPr lang="ko-KR" altLang="en-US" baseline="0" dirty="0" smtClean="0"/>
              <a:t>를 찍어본 분이시라면 </a:t>
            </a:r>
            <a:r>
              <a:rPr lang="en-US" altLang="ko-KR" baseline="0" dirty="0" smtClean="0"/>
              <a:t>storyboard, </a:t>
            </a:r>
            <a:r>
              <a:rPr lang="en-US" altLang="ko-KR" baseline="0" dirty="0" err="1" smtClean="0"/>
              <a:t>viewcontroller</a:t>
            </a:r>
            <a:r>
              <a:rPr lang="ko-KR" altLang="en-US" baseline="0" dirty="0" smtClean="0"/>
              <a:t> 에 익숙하실 겁니다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이러한 클래스들은 </a:t>
            </a:r>
            <a:r>
              <a:rPr lang="en-US" altLang="ko-KR" baseline="0" dirty="0" smtClean="0"/>
              <a:t>MVC pattern</a:t>
            </a:r>
            <a:r>
              <a:rPr lang="ko-KR" altLang="en-US" baseline="0" dirty="0" smtClean="0"/>
              <a:t>이 적용된 </a:t>
            </a:r>
            <a:r>
              <a:rPr lang="en-US" altLang="ko-KR" baseline="0" dirty="0" smtClean="0"/>
              <a:t>iOS</a:t>
            </a:r>
            <a:r>
              <a:rPr lang="ko-KR" altLang="en-US" baseline="0" dirty="0" smtClean="0"/>
              <a:t>의 기본 디자인 패턴입니다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실제 이 </a:t>
            </a:r>
            <a:r>
              <a:rPr lang="en-US" altLang="ko-KR" baseline="0" dirty="0" smtClean="0"/>
              <a:t>MVC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View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Controller</a:t>
            </a:r>
            <a:r>
              <a:rPr lang="ko-KR" altLang="en-US" baseline="0" dirty="0" smtClean="0"/>
              <a:t>가 셋업되어 연결되어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유저는 스토리보드 또는 </a:t>
            </a:r>
            <a:r>
              <a:rPr lang="en-US" altLang="ko-KR" baseline="0" dirty="0" err="1" smtClean="0"/>
              <a:t>xib</a:t>
            </a:r>
            <a:r>
              <a:rPr lang="ko-KR" altLang="en-US" baseline="0" dirty="0" smtClean="0"/>
              <a:t> 파일을 통해 정보를 얻거나 앱 동작을 시도하게 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그리고 컨트롤러는 뷰와 모델을 연결해서 패치하고 로드해주는 역할을 수행하게 됩니다</a:t>
            </a:r>
            <a:r>
              <a:rPr lang="en-US" altLang="ko-KR" baseline="0" dirty="0" smtClean="0"/>
              <a:t>.</a:t>
            </a:r>
            <a:endParaRPr lang="en-US" baseline="0" dirty="0" smtClean="0"/>
          </a:p>
          <a:p>
            <a:r>
              <a:rPr lang="ko-KR" altLang="en-US" baseline="0" dirty="0" smtClean="0"/>
              <a:t>모델이란 부분은 데이터 또는 주요 객체로써 별개의 클래스로 존재하거나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r>
              <a:rPr lang="en-US" altLang="ko-KR" baseline="0" dirty="0" smtClean="0"/>
              <a:t>iOS</a:t>
            </a:r>
            <a:r>
              <a:rPr lang="ko-KR" altLang="en-US" baseline="0" dirty="0" smtClean="0"/>
              <a:t>의 경우 특히 </a:t>
            </a:r>
            <a:r>
              <a:rPr lang="en-US" altLang="ko-KR" baseline="0" dirty="0" smtClean="0"/>
              <a:t>core data</a:t>
            </a:r>
            <a:r>
              <a:rPr lang="ko-KR" altLang="en-US" baseline="0" dirty="0" smtClean="0"/>
              <a:t>라는 라이브러리에 의해서 </a:t>
            </a:r>
            <a:r>
              <a:rPr lang="en-US" altLang="ko-KR" baseline="0" dirty="0" err="1" smtClean="0"/>
              <a:t>db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형태로 관리될 수 있습니다</a:t>
            </a:r>
            <a:r>
              <a:rPr lang="en-US" altLang="ko-KR" baseline="0" dirty="0" smtClean="0"/>
              <a:t>.</a:t>
            </a:r>
          </a:p>
          <a:p>
            <a:r>
              <a:rPr lang="en-US" baseline="0" dirty="0" smtClean="0"/>
              <a:t>Core data</a:t>
            </a:r>
            <a:r>
              <a:rPr lang="ko-KR" altLang="en-US" baseline="0" dirty="0" smtClean="0"/>
              <a:t>라는 라이브러리에 대해서만도 강의가 너무 많아서 이 부분은 간단하게 객체 클래스로 변환하여 설명드리도록 하겠습니다</a:t>
            </a:r>
            <a:r>
              <a:rPr lang="en-US" altLang="ko-KR" baseline="0" dirty="0" smtClean="0"/>
              <a:t>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3721B-F3D7-0A4E-8AC5-659F42FF1E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396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example</a:t>
            </a:r>
            <a:r>
              <a:rPr lang="en-US" baseline="0" dirty="0" smtClean="0"/>
              <a:t> that it only uses one button and one label.</a:t>
            </a:r>
            <a:r>
              <a:rPr lang="en-US" baseline="0" dirty="0"/>
              <a:t> </a:t>
            </a:r>
            <a:endParaRPr lang="en-US" baseline="0" dirty="0" smtClean="0"/>
          </a:p>
          <a:p>
            <a:r>
              <a:rPr lang="en-US" baseline="0" dirty="0" smtClean="0"/>
              <a:t>When User tap the button, the Controller will call the function named </a:t>
            </a:r>
            <a:r>
              <a:rPr lang="en-US" baseline="0" dirty="0" err="1" smtClean="0"/>
              <a:t>didTapButton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And this function will update using the model the name "Marquez". Then user can see the label </a:t>
            </a:r>
            <a:r>
              <a:rPr lang="en-US" baseline="0" dirty="0" err="1" smtClean="0"/>
              <a:t>throught</a:t>
            </a:r>
            <a:r>
              <a:rPr lang="en-US" baseline="0" dirty="0" smtClean="0"/>
              <a:t> the view.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Let's see the code.</a:t>
            </a:r>
          </a:p>
          <a:p>
            <a:r>
              <a:rPr lang="en-US" baseline="0" dirty="0" smtClean="0"/>
              <a:t>It made by Swift and Playground on </a:t>
            </a:r>
            <a:r>
              <a:rPr lang="en-US" baseline="0" dirty="0" err="1" smtClean="0"/>
              <a:t>Xcode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Don't be </a:t>
            </a:r>
            <a:r>
              <a:rPr lang="en-US" baseline="0" dirty="0" err="1" smtClean="0"/>
              <a:t>affraid</a:t>
            </a:r>
            <a:r>
              <a:rPr lang="en-US" baseline="0" dirty="0" smtClean="0"/>
              <a:t>, You don't need to see all codes, just follow the functions.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Layout code are so long because it is made by playground. 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3721B-F3D7-0A4E-8AC5-659F42FF1E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10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</a:t>
            </a:r>
            <a:r>
              <a:rPr lang="en-US" baseline="0" dirty="0" smtClean="0"/>
              <a:t> you understand all features on this example,</a:t>
            </a:r>
          </a:p>
          <a:p>
            <a:r>
              <a:rPr lang="en-US" baseline="0" dirty="0" smtClean="0"/>
              <a:t>let's think about test.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want to test whether changing the label works well or not.</a:t>
            </a:r>
          </a:p>
          <a:p>
            <a:endParaRPr lang="en-US" baseline="0" dirty="0"/>
          </a:p>
          <a:p>
            <a:r>
              <a:rPr lang="en-US" baseline="0" dirty="0" smtClean="0"/>
              <a:t>I already made a code to test.</a:t>
            </a:r>
          </a:p>
          <a:p>
            <a:r>
              <a:rPr lang="en-US" baseline="0" dirty="0" smtClean="0"/>
              <a:t>I declared </a:t>
            </a:r>
            <a:r>
              <a:rPr lang="en-US" baseline="0" dirty="0" err="1" smtClean="0"/>
              <a:t>UIButton</a:t>
            </a:r>
            <a:r>
              <a:rPr lang="en-US" baseline="0" dirty="0" smtClean="0"/>
              <a:t> to touch directly.</a:t>
            </a:r>
          </a:p>
          <a:p>
            <a:r>
              <a:rPr lang="en-US" baseline="0" dirty="0" smtClean="0"/>
              <a:t>After the Testing tool tap the button, greeting label will be changed.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Now, we can see cons of MVC pattern easily..</a:t>
            </a:r>
          </a:p>
          <a:p>
            <a:r>
              <a:rPr lang="en-US" baseline="0" dirty="0" smtClean="0"/>
              <a:t>It is high dependency on UI.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When I try to test Label changes, I should declare View and Button for it.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3721B-F3D7-0A4E-8AC5-659F42FF1E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052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 brought a question to solve, as I do always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This logic flow has a limit to test changing label indirectly.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logic only changes label using the button.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Then how can we test change label directly?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3721B-F3D7-0A4E-8AC5-659F42FF1E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08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</a:t>
            </a:r>
            <a:r>
              <a:rPr lang="en-US" baseline="0" dirty="0" smtClean="0"/>
              <a:t> declare new function named </a:t>
            </a:r>
            <a:r>
              <a:rPr lang="en-US" baseline="0" dirty="0" err="1" smtClean="0"/>
              <a:t>changeLabel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3721B-F3D7-0A4E-8AC5-659F42FF1E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32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Like this.</a:t>
            </a:r>
          </a:p>
          <a:p>
            <a:endParaRPr lang="en-US" dirty="0" smtClean="0"/>
          </a:p>
          <a:p>
            <a:r>
              <a:rPr lang="en-US" baseline="0" dirty="0" smtClean="0"/>
              <a:t>It has an argument with String value from Model.</a:t>
            </a:r>
          </a:p>
          <a:p>
            <a:r>
              <a:rPr lang="en-US" baseline="0" dirty="0" smtClean="0"/>
              <a:t>When </a:t>
            </a:r>
            <a:r>
              <a:rPr lang="en-US" baseline="0" dirty="0" err="1" smtClean="0"/>
              <a:t>didTapButton</a:t>
            </a:r>
            <a:r>
              <a:rPr lang="en-US" baseline="0" dirty="0" smtClean="0"/>
              <a:t> called the function, it will set the label directly.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Let's</a:t>
            </a:r>
            <a:r>
              <a:rPr lang="en-US" baseline="0" dirty="0" smtClean="0"/>
              <a:t> make a test code again..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3721B-F3D7-0A4E-8AC5-659F42FF1E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24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lue/Picture Title Slide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C:\Users\220042148\Desktop\Made For Me\Power LOGO Images\15_GEA_vert_w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2081" y="777265"/>
            <a:ext cx="1930871" cy="110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35"/>
          <p:cNvSpPr>
            <a:spLocks noChangeArrowheads="1"/>
          </p:cNvSpPr>
          <p:nvPr/>
        </p:nvSpPr>
        <p:spPr bwMode="auto">
          <a:xfrm>
            <a:off x="194734" y="186268"/>
            <a:ext cx="11802533" cy="6481233"/>
          </a:xfrm>
          <a:prstGeom prst="rect">
            <a:avLst/>
          </a:prstGeom>
          <a:noFill/>
          <a:ln w="38100">
            <a:solidFill>
              <a:schemeClr val="tx1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32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7344" y="2285110"/>
            <a:ext cx="11515989" cy="1470025"/>
          </a:xfrm>
        </p:spPr>
        <p:txBody>
          <a:bodyPr/>
          <a:lstStyle>
            <a:lvl1pPr algn="ctr">
              <a:lnSpc>
                <a:spcPct val="90000"/>
              </a:lnSpc>
              <a:defRPr sz="6667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0690" y="4955646"/>
            <a:ext cx="11349303" cy="739253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500"/>
              </a:spcBef>
              <a:buNone/>
              <a:defRPr sz="2800" baseline="0">
                <a:solidFill>
                  <a:schemeClr val="tx1"/>
                </a:solidFill>
              </a:defRPr>
            </a:lvl1pPr>
            <a:lvl2pPr marL="544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4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9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4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9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cxnSp>
        <p:nvCxnSpPr>
          <p:cNvPr id="6" name="Straight Connector 5"/>
          <p:cNvCxnSpPr/>
          <p:nvPr/>
        </p:nvCxnSpPr>
        <p:spPr>
          <a:xfrm>
            <a:off x="5194300" y="4476751"/>
            <a:ext cx="1820333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7344" y="304801"/>
            <a:ext cx="11515989" cy="1021001"/>
          </a:xfrm>
        </p:spPr>
        <p:txBody>
          <a:bodyPr/>
          <a:lstStyle>
            <a:lvl1pPr>
              <a:defRPr sz="3333" baseline="0"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334" y="1911617"/>
            <a:ext cx="11091333" cy="4071937"/>
          </a:xfrm>
        </p:spPr>
        <p:txBody>
          <a:bodyPr/>
          <a:lstStyle>
            <a:lvl1pPr>
              <a:defRPr sz="3333">
                <a:solidFill>
                  <a:schemeClr val="tx2"/>
                </a:solidFill>
              </a:defRPr>
            </a:lvl1pPr>
            <a:lvl2pPr marL="338264" indent="-313696">
              <a:defRPr sz="3333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7344" y="304801"/>
            <a:ext cx="11515989" cy="1021001"/>
          </a:xfrm>
        </p:spPr>
        <p:txBody>
          <a:bodyPr/>
          <a:lstStyle>
            <a:lvl1pPr>
              <a:defRPr sz="3333" baseline="0"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48640" y="1792224"/>
            <a:ext cx="11304693" cy="4084320"/>
          </a:xfrm>
        </p:spPr>
        <p:txBody>
          <a:bodyPr/>
          <a:lstStyle>
            <a:lvl2pPr marL="482588" indent="-457189">
              <a:buFont typeface="+mj-lt"/>
              <a:buAutoNum type="arabicPeriod"/>
              <a:defRPr/>
            </a:lvl2pPr>
            <a:lvl3pPr marL="700598" indent="-457189">
              <a:buFont typeface="+mj-lt"/>
              <a:buAutoNum type="alphaUcPeriod"/>
              <a:defRPr/>
            </a:lvl3pPr>
            <a:lvl4pPr marL="920726" indent="-457189">
              <a:buFont typeface="+mj-lt"/>
              <a:buAutoNum type="romanUcPeriod"/>
              <a:defRPr/>
            </a:lvl4pPr>
            <a:lvl5pPr marL="1219170" indent="-450839">
              <a:buFont typeface="+mj-lt"/>
              <a:buAutoNum type="alphaLcPeriod"/>
              <a:defRPr sz="2133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7344" y="306919"/>
            <a:ext cx="11515989" cy="1025260"/>
          </a:xfrm>
        </p:spPr>
        <p:txBody>
          <a:bodyPr/>
          <a:lstStyle>
            <a:lvl1pPr algn="l">
              <a:lnSpc>
                <a:spcPct val="100000"/>
              </a:lnSpc>
              <a:defRPr sz="3333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0"/>
          </p:nvPr>
        </p:nvSpPr>
        <p:spPr>
          <a:xfrm>
            <a:off x="1914263" y="1524002"/>
            <a:ext cx="8372739" cy="4406636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Click icon to add chart</a:t>
            </a:r>
            <a:endParaRPr lang="en-US" noProof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37344" y="306916"/>
            <a:ext cx="11515989" cy="101388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6" name="Table Placeholder 25"/>
          <p:cNvSpPr>
            <a:spLocks noGrp="1"/>
          </p:cNvSpPr>
          <p:nvPr>
            <p:ph type="tbl" sz="quarter" idx="10"/>
          </p:nvPr>
        </p:nvSpPr>
        <p:spPr>
          <a:xfrm>
            <a:off x="1914263" y="1524002"/>
            <a:ext cx="8372739" cy="4406636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Click icon to add table</a:t>
            </a:r>
            <a:endParaRPr lang="en-US" noProof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338667" y="3729567"/>
            <a:ext cx="1151466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096000" y="1462617"/>
            <a:ext cx="0" cy="453601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549011" y="3810000"/>
            <a:ext cx="5444068" cy="2188104"/>
          </a:xfrm>
          <a:noFill/>
          <a:ln w="9525">
            <a:noFill/>
          </a:ln>
        </p:spPr>
        <p:txBody>
          <a:bodyPr lIns="163278" tIns="106131" rIns="163278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239"/>
              </a:spcAft>
              <a:defRPr lang="en-US" sz="2400" dirty="0" smtClean="0">
                <a:solidFill>
                  <a:schemeClr val="tx1"/>
                </a:solidFill>
              </a:defRPr>
            </a:lvl1pPr>
            <a:lvl2pPr marL="0" indent="-188974">
              <a:lnSpc>
                <a:spcPct val="100000"/>
              </a:lnSpc>
              <a:spcBef>
                <a:spcPts val="500"/>
              </a:spcBef>
              <a:defRPr lang="en-US" sz="2133" dirty="0" smtClean="0">
                <a:solidFill>
                  <a:schemeClr val="tx1"/>
                </a:solidFill>
              </a:defRPr>
            </a:lvl2pPr>
            <a:lvl3pPr marL="196532" indent="-196532">
              <a:defRPr lang="en-US" sz="1733" dirty="0" smtClean="0"/>
            </a:lvl3pPr>
            <a:lvl4pPr marL="370389" indent="-154959">
              <a:defRPr lang="en-US" sz="1733" dirty="0" smtClean="0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5"/>
          </p:nvPr>
        </p:nvSpPr>
        <p:spPr>
          <a:xfrm>
            <a:off x="6197599" y="1462623"/>
            <a:ext cx="5444068" cy="2155903"/>
          </a:xfrm>
          <a:noFill/>
          <a:ln w="9525">
            <a:noFill/>
          </a:ln>
        </p:spPr>
        <p:txBody>
          <a:bodyPr lIns="163278" tIns="106131" rIns="163278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239"/>
              </a:spcAft>
              <a:defRPr lang="en-US" sz="2400" dirty="0" smtClean="0">
                <a:solidFill>
                  <a:schemeClr val="tx1"/>
                </a:solidFill>
              </a:defRPr>
            </a:lvl1pPr>
            <a:lvl2pPr marL="0" indent="-188974">
              <a:lnSpc>
                <a:spcPct val="100000"/>
              </a:lnSpc>
              <a:spcBef>
                <a:spcPts val="500"/>
              </a:spcBef>
              <a:defRPr lang="en-US" sz="2133" dirty="0" smtClean="0">
                <a:solidFill>
                  <a:schemeClr val="tx1"/>
                </a:solidFill>
              </a:defRPr>
            </a:lvl2pPr>
            <a:lvl3pPr marL="196532" indent="-196532">
              <a:defRPr lang="en-US" sz="1733" dirty="0" smtClean="0"/>
            </a:lvl3pPr>
            <a:lvl4pPr marL="370389" indent="-154959">
              <a:defRPr lang="en-US" sz="1733" dirty="0" smtClean="0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6"/>
          </p:nvPr>
        </p:nvSpPr>
        <p:spPr>
          <a:xfrm>
            <a:off x="6193897" y="3810000"/>
            <a:ext cx="5444068" cy="2188104"/>
          </a:xfrm>
          <a:noFill/>
          <a:ln w="9525">
            <a:noFill/>
          </a:ln>
        </p:spPr>
        <p:txBody>
          <a:bodyPr lIns="163278" tIns="106131" rIns="163278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239"/>
              </a:spcAft>
              <a:defRPr lang="en-US" sz="2400" dirty="0" smtClean="0">
                <a:solidFill>
                  <a:schemeClr val="tx1"/>
                </a:solidFill>
              </a:defRPr>
            </a:lvl1pPr>
            <a:lvl2pPr marL="0" indent="-188974">
              <a:lnSpc>
                <a:spcPct val="100000"/>
              </a:lnSpc>
              <a:spcBef>
                <a:spcPts val="500"/>
              </a:spcBef>
              <a:defRPr lang="en-US" sz="2133" dirty="0" smtClean="0">
                <a:solidFill>
                  <a:schemeClr val="tx1"/>
                </a:solidFill>
              </a:defRPr>
            </a:lvl2pPr>
            <a:lvl3pPr marL="196532" indent="-196532">
              <a:defRPr lang="en-US" sz="1733" dirty="0" smtClean="0"/>
            </a:lvl3pPr>
            <a:lvl4pPr marL="370389" indent="-154959">
              <a:defRPr lang="en-US" sz="1733" dirty="0" smtClean="0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8"/>
          </p:nvPr>
        </p:nvSpPr>
        <p:spPr>
          <a:xfrm>
            <a:off x="549011" y="1462623"/>
            <a:ext cx="5444068" cy="2188104"/>
          </a:xfrm>
          <a:noFill/>
          <a:ln w="9525">
            <a:noFill/>
          </a:ln>
        </p:spPr>
        <p:txBody>
          <a:bodyPr lIns="163278" tIns="106131" rIns="163278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239"/>
              </a:spcAft>
              <a:defRPr lang="en-US" sz="2400" dirty="0" smtClean="0">
                <a:solidFill>
                  <a:schemeClr val="tx1"/>
                </a:solidFill>
              </a:defRPr>
            </a:lvl1pPr>
            <a:lvl2pPr marL="0" indent="-188974">
              <a:lnSpc>
                <a:spcPct val="100000"/>
              </a:lnSpc>
              <a:spcBef>
                <a:spcPts val="500"/>
              </a:spcBef>
              <a:defRPr lang="en-US" sz="2133" dirty="0" smtClean="0">
                <a:solidFill>
                  <a:schemeClr val="tx1"/>
                </a:solidFill>
              </a:defRPr>
            </a:lvl2pPr>
            <a:lvl3pPr marL="196532" indent="-196532">
              <a:defRPr lang="en-US" sz="1733" dirty="0" smtClean="0"/>
            </a:lvl3pPr>
            <a:lvl4pPr marL="370389" indent="-154959">
              <a:defRPr lang="en-US" sz="1733" dirty="0" smtClean="0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3376084" y="2513835"/>
            <a:ext cx="2620699" cy="3306271"/>
          </a:xfrm>
        </p:spPr>
        <p:txBody>
          <a:bodyPr/>
          <a:lstStyle>
            <a:lvl1pPr>
              <a:spcBef>
                <a:spcPts val="500"/>
              </a:spcBef>
              <a:defRPr sz="2000"/>
            </a:lvl1pPr>
            <a:lvl2pPr>
              <a:spcBef>
                <a:spcPts val="500"/>
              </a:spcBef>
              <a:defRPr sz="2000"/>
            </a:lvl2pPr>
            <a:lvl3pPr>
              <a:spcBef>
                <a:spcPts val="500"/>
              </a:spcBef>
              <a:defRPr sz="2000"/>
            </a:lvl3pPr>
            <a:lvl4pPr>
              <a:spcBef>
                <a:spcPts val="500"/>
              </a:spcBef>
              <a:defRPr sz="200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550335" y="2513835"/>
            <a:ext cx="2620699" cy="3306271"/>
          </a:xfrm>
        </p:spPr>
        <p:txBody>
          <a:bodyPr/>
          <a:lstStyle>
            <a:lvl1pPr>
              <a:spcBef>
                <a:spcPts val="500"/>
              </a:spcBef>
              <a:defRPr sz="2000"/>
            </a:lvl1pPr>
            <a:lvl2pPr>
              <a:spcBef>
                <a:spcPts val="500"/>
              </a:spcBef>
              <a:defRPr sz="2000"/>
            </a:lvl2pPr>
            <a:lvl3pPr>
              <a:spcBef>
                <a:spcPts val="500"/>
              </a:spcBef>
              <a:defRPr sz="2000"/>
            </a:lvl3pPr>
            <a:lvl4pPr>
              <a:spcBef>
                <a:spcPts val="500"/>
              </a:spcBef>
              <a:defRPr sz="200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9011288" y="2513835"/>
            <a:ext cx="2620699" cy="3306271"/>
          </a:xfrm>
        </p:spPr>
        <p:txBody>
          <a:bodyPr/>
          <a:lstStyle>
            <a:lvl1pPr>
              <a:spcBef>
                <a:spcPts val="500"/>
              </a:spcBef>
              <a:defRPr sz="2000"/>
            </a:lvl1pPr>
            <a:lvl2pPr>
              <a:spcBef>
                <a:spcPts val="500"/>
              </a:spcBef>
              <a:defRPr sz="2000"/>
            </a:lvl2pPr>
            <a:lvl3pPr>
              <a:spcBef>
                <a:spcPts val="500"/>
              </a:spcBef>
              <a:defRPr sz="2000"/>
            </a:lvl3pPr>
            <a:lvl4pPr>
              <a:spcBef>
                <a:spcPts val="500"/>
              </a:spcBef>
              <a:defRPr sz="200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193897" y="2513834"/>
            <a:ext cx="2620699" cy="3306271"/>
          </a:xfrm>
        </p:spPr>
        <p:txBody>
          <a:bodyPr/>
          <a:lstStyle>
            <a:lvl1pPr>
              <a:spcBef>
                <a:spcPts val="500"/>
              </a:spcBef>
              <a:defRPr sz="2000"/>
            </a:lvl1pPr>
            <a:lvl2pPr>
              <a:spcBef>
                <a:spcPts val="500"/>
              </a:spcBef>
              <a:defRPr sz="2000"/>
            </a:lvl2pPr>
            <a:lvl3pPr>
              <a:spcBef>
                <a:spcPts val="500"/>
              </a:spcBef>
              <a:defRPr sz="2000"/>
            </a:lvl3pPr>
            <a:lvl4pPr>
              <a:spcBef>
                <a:spcPts val="500"/>
              </a:spcBef>
              <a:defRPr sz="200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50335" y="1621863"/>
            <a:ext cx="2620699" cy="387615"/>
          </a:xfrm>
        </p:spPr>
        <p:txBody>
          <a:bodyPr/>
          <a:lstStyle>
            <a:lvl1pPr algn="ctr">
              <a:defRPr sz="2000"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376084" y="1621863"/>
            <a:ext cx="2620699" cy="387615"/>
          </a:xfrm>
        </p:spPr>
        <p:txBody>
          <a:bodyPr/>
          <a:lstStyle>
            <a:lvl1pPr algn="ctr">
              <a:defRPr sz="2000"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6193897" y="1621863"/>
            <a:ext cx="2620699" cy="387615"/>
          </a:xfrm>
        </p:spPr>
        <p:txBody>
          <a:bodyPr/>
          <a:lstStyle>
            <a:lvl1pPr algn="ctr">
              <a:defRPr sz="2000"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9011288" y="1621863"/>
            <a:ext cx="2620699" cy="387615"/>
          </a:xfrm>
        </p:spPr>
        <p:txBody>
          <a:bodyPr/>
          <a:lstStyle>
            <a:lvl1pPr algn="ctr">
              <a:defRPr sz="2000"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Crop w/ 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749" y="731323"/>
            <a:ext cx="5193380" cy="5193380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defRPr sz="5067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>
          <a:xfrm>
            <a:off x="6396875" y="731323"/>
            <a:ext cx="5193380" cy="5193380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5"/>
          <p:cNvSpPr/>
          <p:nvPr/>
        </p:nvSpPr>
        <p:spPr>
          <a:xfrm>
            <a:off x="194734" y="188385"/>
            <a:ext cx="11802533" cy="6481233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defTabSz="1088490" fontAlgn="auto">
              <a:spcBef>
                <a:spcPts val="0"/>
              </a:spcBef>
              <a:spcAft>
                <a:spcPts val="0"/>
              </a:spcAft>
              <a:defRPr sz="2400">
                <a:solidFill>
                  <a:srgbClr val="FFFFFF"/>
                </a:solidFill>
              </a:defRPr>
            </a:pPr>
            <a:endParaRPr sz="3200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5"/>
          <p:cNvSpPr>
            <a:spLocks noChangeArrowheads="1"/>
          </p:cNvSpPr>
          <p:nvPr/>
        </p:nvSpPr>
        <p:spPr bwMode="auto">
          <a:xfrm>
            <a:off x="194734" y="186268"/>
            <a:ext cx="11802533" cy="6481233"/>
          </a:xfrm>
          <a:prstGeom prst="rect">
            <a:avLst/>
          </a:prstGeom>
          <a:noFill/>
          <a:ln w="38100">
            <a:solidFill>
              <a:schemeClr val="tx1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32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1351" y="2298172"/>
            <a:ext cx="11349303" cy="2261659"/>
          </a:xfrm>
        </p:spPr>
        <p:txBody>
          <a:bodyPr/>
          <a:lstStyle>
            <a:lvl1pPr algn="ctr">
              <a:lnSpc>
                <a:spcPct val="90000"/>
              </a:lnSpc>
              <a:defRPr sz="5067" baseline="0"/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ext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7344" y="304801"/>
            <a:ext cx="11515989" cy="1021001"/>
          </a:xfrm>
        </p:spPr>
        <p:txBody>
          <a:bodyPr/>
          <a:lstStyle>
            <a:lvl1pPr>
              <a:defRPr sz="3333" baseline="0"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48640" y="1792224"/>
            <a:ext cx="11304693" cy="4084320"/>
          </a:xfrm>
        </p:spPr>
        <p:txBody>
          <a:bodyPr/>
          <a:lstStyle>
            <a:lvl2pPr marL="482588" indent="-457189">
              <a:buFont typeface="+mj-lt"/>
              <a:buAutoNum type="arabicPeriod"/>
              <a:defRPr/>
            </a:lvl2pPr>
            <a:lvl3pPr marL="700598" indent="-457189">
              <a:buFont typeface="+mj-lt"/>
              <a:buAutoNum type="alphaUcPeriod"/>
              <a:defRPr/>
            </a:lvl3pPr>
            <a:lvl4pPr marL="920726" indent="-457189">
              <a:buFont typeface="+mj-lt"/>
              <a:buAutoNum type="romanUcPeriod"/>
              <a:defRPr/>
            </a:lvl4pPr>
            <a:lvl5pPr marL="1219170" indent="-450839">
              <a:buFont typeface="+mj-lt"/>
              <a:buAutoNum type="alphaLcPeriod"/>
              <a:defRPr sz="2133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rint Friendly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35"/>
          <p:cNvSpPr>
            <a:spLocks noChangeArrowheads="1"/>
          </p:cNvSpPr>
          <p:nvPr/>
        </p:nvSpPr>
        <p:spPr bwMode="auto">
          <a:xfrm>
            <a:off x="194734" y="186268"/>
            <a:ext cx="11802533" cy="6481233"/>
          </a:xfrm>
          <a:prstGeom prst="rect">
            <a:avLst/>
          </a:prstGeom>
          <a:noFill/>
          <a:ln w="38100">
            <a:solidFill>
              <a:srgbClr val="003B71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3200">
              <a:solidFill>
                <a:schemeClr val="bg1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37344" y="2285110"/>
            <a:ext cx="11515989" cy="1470025"/>
          </a:xfrm>
        </p:spPr>
        <p:txBody>
          <a:bodyPr/>
          <a:lstStyle>
            <a:lvl1pPr algn="ctr">
              <a:lnSpc>
                <a:spcPct val="90000"/>
              </a:lnSpc>
              <a:defRPr sz="6667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20690" y="4955646"/>
            <a:ext cx="11349303" cy="739253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500"/>
              </a:spcBef>
              <a:buNone/>
              <a:defRPr sz="2800" baseline="0">
                <a:solidFill>
                  <a:schemeClr val="tx1"/>
                </a:solidFill>
              </a:defRPr>
            </a:lvl1pPr>
            <a:lvl2pPr marL="544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4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9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4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9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pic>
        <p:nvPicPr>
          <p:cNvPr id="9" name="Picture 2" descr="C:\Users\220042148\Desktop\Made For Me\Power LOGO Images\NEWEST BATCH\15_GEA_vert_54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5024" y="780288"/>
            <a:ext cx="1930683" cy="110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5194300" y="4476751"/>
            <a:ext cx="1820333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ext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7344" y="304801"/>
            <a:ext cx="11515989" cy="1021001"/>
          </a:xfrm>
        </p:spPr>
        <p:txBody>
          <a:bodyPr/>
          <a:lstStyle>
            <a:lvl1pPr>
              <a:defRPr sz="3333" baseline="0"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334" y="1911617"/>
            <a:ext cx="11091333" cy="4071937"/>
          </a:xfrm>
        </p:spPr>
        <p:txBody>
          <a:bodyPr/>
          <a:lstStyle>
            <a:lvl1pPr>
              <a:defRPr sz="3333">
                <a:solidFill>
                  <a:schemeClr val="tx2"/>
                </a:solidFill>
              </a:defRPr>
            </a:lvl1pPr>
            <a:lvl2pPr marL="338264" indent="-313696">
              <a:defRPr sz="3333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482A49-1C7E-CC49-A724-13813C53A848}" type="datetimeFigureOut">
              <a:rPr lang="en-US" smtClean="0"/>
              <a:t>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23DA85-D586-DF46-8C19-F2624723D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83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bjective/Transition 1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5"/>
          <p:cNvSpPr>
            <a:spLocks noChangeArrowheads="1"/>
          </p:cNvSpPr>
          <p:nvPr/>
        </p:nvSpPr>
        <p:spPr bwMode="auto">
          <a:xfrm>
            <a:off x="194734" y="186268"/>
            <a:ext cx="11802533" cy="6481233"/>
          </a:xfrm>
          <a:prstGeom prst="rect">
            <a:avLst/>
          </a:prstGeom>
          <a:noFill/>
          <a:ln w="38100">
            <a:solidFill>
              <a:schemeClr val="tx1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3200">
              <a:solidFill>
                <a:srgbClr val="FFFFFF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0690" y="1321603"/>
            <a:ext cx="11349303" cy="1442071"/>
          </a:xfrm>
        </p:spPr>
        <p:txBody>
          <a:bodyPr/>
          <a:lstStyle>
            <a:lvl1pPr algn="ctr">
              <a:lnSpc>
                <a:spcPct val="90000"/>
              </a:lnSpc>
              <a:defRPr sz="5067"/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20690" y="3429001"/>
            <a:ext cx="11349303" cy="2265899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500"/>
              </a:spcBef>
              <a:buNone/>
              <a:defRPr sz="2800" baseline="0">
                <a:solidFill>
                  <a:schemeClr val="tx1"/>
                </a:solidFill>
              </a:defRPr>
            </a:lvl1pPr>
            <a:lvl2pPr marL="544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4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9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4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9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194300" y="3107267"/>
            <a:ext cx="1820333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rint Friendly 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20690" y="1321603"/>
            <a:ext cx="11349303" cy="1442071"/>
          </a:xfrm>
        </p:spPr>
        <p:txBody>
          <a:bodyPr/>
          <a:lstStyle>
            <a:lvl1pPr algn="ctr">
              <a:lnSpc>
                <a:spcPct val="90000"/>
              </a:lnSpc>
              <a:defRPr sz="5067"/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420690" y="3429001"/>
            <a:ext cx="11349303" cy="2265899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500"/>
              </a:spcBef>
              <a:buNone/>
              <a:defRPr sz="2800" baseline="0">
                <a:solidFill>
                  <a:schemeClr val="tx1"/>
                </a:solidFill>
              </a:defRPr>
            </a:lvl1pPr>
            <a:lvl2pPr marL="544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4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9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4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9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sp>
        <p:nvSpPr>
          <p:cNvPr id="5" name="Shape 35"/>
          <p:cNvSpPr>
            <a:spLocks noChangeArrowheads="1"/>
          </p:cNvSpPr>
          <p:nvPr/>
        </p:nvSpPr>
        <p:spPr bwMode="auto">
          <a:xfrm>
            <a:off x="194734" y="186268"/>
            <a:ext cx="11802533" cy="6481233"/>
          </a:xfrm>
          <a:prstGeom prst="rect">
            <a:avLst/>
          </a:prstGeom>
          <a:noFill/>
          <a:ln w="38100">
            <a:solidFill>
              <a:srgbClr val="003B71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3200">
              <a:solidFill>
                <a:schemeClr val="bg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194300" y="3107267"/>
            <a:ext cx="1820333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tenerary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1155" y="1320804"/>
            <a:ext cx="3178971" cy="3443552"/>
          </a:xfrm>
        </p:spPr>
        <p:txBody>
          <a:bodyPr/>
          <a:lstStyle>
            <a:lvl1pPr>
              <a:defRPr sz="20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6096000" y="1320804"/>
            <a:ext cx="1706563" cy="3443552"/>
          </a:xfrm>
        </p:spPr>
        <p:txBody>
          <a:bodyPr/>
          <a:lstStyle>
            <a:lvl1pPr>
              <a:defRPr sz="2000" baseline="0"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 marL="2177996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Vertical Lef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5"/>
          <p:cNvSpPr/>
          <p:nvPr/>
        </p:nvSpPr>
        <p:spPr>
          <a:xfrm>
            <a:off x="6254751" y="186268"/>
            <a:ext cx="5742515" cy="6481233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defTabSz="1088490" fontAlgn="auto">
              <a:spcBef>
                <a:spcPts val="0"/>
              </a:spcBef>
              <a:spcAft>
                <a:spcPts val="0"/>
              </a:spcAft>
              <a:defRPr sz="2400">
                <a:solidFill>
                  <a:srgbClr val="FFFFFF"/>
                </a:solidFill>
              </a:defRPr>
            </a:pPr>
            <a:endParaRPr sz="32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41946" y="425980"/>
            <a:ext cx="5307541" cy="1292491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3" y="0"/>
            <a:ext cx="5996781" cy="6858000"/>
          </a:xfrm>
          <a:solidFill>
            <a:schemeClr val="bg2">
              <a:lumMod val="8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41946" y="2295181"/>
            <a:ext cx="5307541" cy="4195048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defRPr/>
            </a:lvl1pPr>
            <a:lvl2pPr>
              <a:lnSpc>
                <a:spcPct val="100000"/>
              </a:lnSpc>
              <a:spcBef>
                <a:spcPts val="500"/>
              </a:spcBef>
              <a:defRPr/>
            </a:lvl2pPr>
            <a:lvl3pPr>
              <a:lnSpc>
                <a:spcPct val="100000"/>
              </a:lnSpc>
              <a:spcBef>
                <a:spcPts val="500"/>
              </a:spcBef>
              <a:defRPr/>
            </a:lvl3pPr>
            <a:lvl4pPr>
              <a:lnSpc>
                <a:spcPct val="100000"/>
              </a:lnSpc>
              <a:spcBef>
                <a:spcPts val="500"/>
              </a:spcBef>
              <a:defRPr/>
            </a:lvl4pPr>
            <a:lvl5pPr>
              <a:lnSpc>
                <a:spcPct val="100000"/>
              </a:lnSpc>
              <a:spcBef>
                <a:spcPts val="5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Vertical Righ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426721"/>
            <a:ext cx="5306484" cy="1318684"/>
          </a:xfrm>
        </p:spPr>
        <p:txBody>
          <a:bodyPr/>
          <a:lstStyle>
            <a:lvl1pPr marL="0" indent="0">
              <a:defRPr sz="3333">
                <a:latin typeface="+mj-lt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hape 35"/>
          <p:cNvSpPr/>
          <p:nvPr/>
        </p:nvSpPr>
        <p:spPr>
          <a:xfrm>
            <a:off x="6254751" y="186268"/>
            <a:ext cx="5742515" cy="6481233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defTabSz="1088490" fontAlgn="auto">
              <a:spcBef>
                <a:spcPts val="0"/>
              </a:spcBef>
              <a:spcAft>
                <a:spcPts val="0"/>
              </a:spcAft>
              <a:defRPr sz="2400">
                <a:solidFill>
                  <a:srgbClr val="FFFFFF"/>
                </a:solidFill>
              </a:defRPr>
            </a:pPr>
            <a:endParaRPr sz="32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41946" y="425980"/>
            <a:ext cx="5307541" cy="1292491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6195219" y="-2117"/>
            <a:ext cx="5996781" cy="6858000"/>
          </a:xfrm>
          <a:solidFill>
            <a:schemeClr val="bg2">
              <a:lumMod val="8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hape 35"/>
          <p:cNvSpPr/>
          <p:nvPr/>
        </p:nvSpPr>
        <p:spPr>
          <a:xfrm>
            <a:off x="193309" y="187813"/>
            <a:ext cx="5742515" cy="6481233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defTabSz="1088490" fontAlgn="auto">
              <a:spcBef>
                <a:spcPts val="0"/>
              </a:spcBef>
              <a:spcAft>
                <a:spcPts val="0"/>
              </a:spcAft>
              <a:defRPr sz="2400">
                <a:solidFill>
                  <a:srgbClr val="FFFFFF"/>
                </a:solidFill>
              </a:defRPr>
            </a:pPr>
            <a:endParaRPr sz="3200">
              <a:solidFill>
                <a:srgbClr val="FFFFFF"/>
              </a:solidFill>
            </a:endParaRP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80504" y="2296727"/>
            <a:ext cx="5307541" cy="4195048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defRPr/>
            </a:lvl1pPr>
            <a:lvl2pPr>
              <a:lnSpc>
                <a:spcPct val="100000"/>
              </a:lnSpc>
              <a:spcBef>
                <a:spcPts val="500"/>
              </a:spcBef>
              <a:defRPr/>
            </a:lvl2pPr>
            <a:lvl3pPr>
              <a:lnSpc>
                <a:spcPct val="100000"/>
              </a:lnSpc>
              <a:spcBef>
                <a:spcPts val="500"/>
              </a:spcBef>
              <a:defRPr/>
            </a:lvl3pPr>
            <a:lvl4pPr>
              <a:lnSpc>
                <a:spcPct val="100000"/>
              </a:lnSpc>
              <a:spcBef>
                <a:spcPts val="500"/>
              </a:spcBef>
              <a:defRPr/>
            </a:lvl4pPr>
            <a:lvl5pPr>
              <a:lnSpc>
                <a:spcPct val="100000"/>
              </a:lnSpc>
              <a:spcBef>
                <a:spcPts val="5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7344" y="304801"/>
            <a:ext cx="11515989" cy="1021001"/>
          </a:xfrm>
        </p:spPr>
        <p:txBody>
          <a:bodyPr/>
          <a:lstStyle>
            <a:lvl1pPr>
              <a:defRPr sz="3333" baseline="0"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7"/>
          <p:cNvSpPr>
            <a:spLocks noGrp="1"/>
          </p:cNvSpPr>
          <p:nvPr>
            <p:ph sz="quarter" idx="10"/>
          </p:nvPr>
        </p:nvSpPr>
        <p:spPr>
          <a:xfrm>
            <a:off x="337344" y="1619250"/>
            <a:ext cx="11515989" cy="4302317"/>
          </a:xfrm>
          <a:solidFill>
            <a:schemeClr val="bg2">
              <a:lumMod val="8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rizontal Photo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7"/>
          <p:cNvSpPr>
            <a:spLocks noGrp="1"/>
          </p:cNvSpPr>
          <p:nvPr>
            <p:ph sz="quarter" idx="10"/>
          </p:nvPr>
        </p:nvSpPr>
        <p:spPr>
          <a:xfrm>
            <a:off x="338007" y="1619250"/>
            <a:ext cx="5649311" cy="4302317"/>
          </a:xfrm>
          <a:solidFill>
            <a:schemeClr val="bg2">
              <a:lumMod val="8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04689" y="1619250"/>
            <a:ext cx="5649311" cy="4302317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defRPr/>
            </a:lvl1pPr>
            <a:lvl2pPr>
              <a:lnSpc>
                <a:spcPct val="100000"/>
              </a:lnSpc>
              <a:spcBef>
                <a:spcPts val="500"/>
              </a:spcBef>
              <a:defRPr/>
            </a:lvl2pPr>
            <a:lvl3pPr>
              <a:lnSpc>
                <a:spcPct val="100000"/>
              </a:lnSpc>
              <a:spcBef>
                <a:spcPts val="500"/>
              </a:spcBef>
              <a:defRPr/>
            </a:lvl3pPr>
            <a:lvl4pPr>
              <a:lnSpc>
                <a:spcPct val="100000"/>
              </a:lnSpc>
              <a:spcBef>
                <a:spcPts val="500"/>
              </a:spcBef>
              <a:defRPr/>
            </a:lvl4pPr>
            <a:lvl5pPr>
              <a:lnSpc>
                <a:spcPct val="100000"/>
              </a:lnSpc>
              <a:spcBef>
                <a:spcPts val="5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336551" y="306917"/>
            <a:ext cx="11516783" cy="1013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US" altLang="en-US" dirty="0" smtClean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50334" y="1524001"/>
            <a:ext cx="11089217" cy="4459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</p:txBody>
      </p:sp>
      <p:sp>
        <p:nvSpPr>
          <p:cNvPr id="13" name="Shape 40"/>
          <p:cNvSpPr>
            <a:spLocks noChangeArrowheads="1"/>
          </p:cNvSpPr>
          <p:nvPr/>
        </p:nvSpPr>
        <p:spPr bwMode="auto">
          <a:xfrm>
            <a:off x="11214101" y="6212188"/>
            <a:ext cx="495300" cy="229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2333" tIns="42333" rIns="42333" bIns="42333" anchor="ctr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9pPr>
          </a:lstStyle>
          <a:p>
            <a:pPr algn="r" eaLnBrk="1" hangingPunct="1"/>
            <a:fld id="{ED45DE05-2126-4983-A664-51556B3D9A02}" type="slidenum">
              <a:rPr lang="en-US" altLang="en-US" sz="933">
                <a:solidFill>
                  <a:srgbClr val="7F7F7F"/>
                </a:solidFill>
                <a:latin typeface="Gotham Black" pitchFamily="50" charset="0"/>
                <a:ea typeface="Gotham-Bold" charset="0"/>
                <a:sym typeface="Gotham-Bold" charset="0"/>
              </a:rPr>
              <a:pPr algn="r" eaLnBrk="1" hangingPunct="1"/>
              <a:t>‹#›</a:t>
            </a:fld>
            <a:endParaRPr lang="en-US" altLang="en-US" sz="933">
              <a:solidFill>
                <a:srgbClr val="7F7F7F"/>
              </a:solidFill>
              <a:latin typeface="Gotham Black" pitchFamily="50" charset="0"/>
              <a:ea typeface="Gotham-Bold" charset="0"/>
              <a:sym typeface="Gotham-Bold" charset="0"/>
            </a:endParaRPr>
          </a:p>
        </p:txBody>
      </p:sp>
      <p:sp>
        <p:nvSpPr>
          <p:cNvPr id="17" name="Shape 35"/>
          <p:cNvSpPr/>
          <p:nvPr/>
        </p:nvSpPr>
        <p:spPr>
          <a:xfrm>
            <a:off x="194734" y="186268"/>
            <a:ext cx="11802533" cy="6481233"/>
          </a:xfrm>
          <a:prstGeom prst="rect">
            <a:avLst/>
          </a:prstGeom>
          <a:ln w="25400">
            <a:solidFill>
              <a:srgbClr val="003B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defTabSz="1088490" fontAlgn="auto">
              <a:spcBef>
                <a:spcPts val="0"/>
              </a:spcBef>
              <a:spcAft>
                <a:spcPts val="0"/>
              </a:spcAft>
              <a:defRPr sz="2400">
                <a:solidFill>
                  <a:srgbClr val="FFFFFF"/>
                </a:solidFill>
              </a:defRPr>
            </a:pPr>
            <a:endParaRPr sz="3200">
              <a:solidFill>
                <a:srgbClr val="FFFFFF"/>
              </a:solidFill>
            </a:endParaRPr>
          </a:p>
        </p:txBody>
      </p:sp>
      <p:pic>
        <p:nvPicPr>
          <p:cNvPr id="7" name="Picture 3" descr="C:\Users\220042148\Desktop\Made For Me\Power LOGO Images\NEWEST BATCH\15_GEA_horiz_541.pn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6120385"/>
            <a:ext cx="1572768" cy="41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2608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iming>
    <p:tnLst>
      <p:par>
        <p:cTn id="1" dur="indefinite" restart="never" nodeType="tmRoot"/>
      </p:par>
    </p:tnLst>
  </p:timing>
  <p:txStyles>
    <p:titleStyle>
      <a:lvl1pPr algn="l" defTabSz="1087939" rtl="0" eaLnBrk="1" fontAlgn="base" hangingPunct="1">
        <a:spcBef>
          <a:spcPts val="500"/>
        </a:spcBef>
        <a:spcAft>
          <a:spcPct val="0"/>
        </a:spcAft>
        <a:defRPr sz="3333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l" defTabSz="1087939" rtl="0" eaLnBrk="1" fontAlgn="base" hangingPunct="1">
        <a:spcBef>
          <a:spcPts val="500"/>
        </a:spcBef>
        <a:spcAft>
          <a:spcPct val="0"/>
        </a:spcAft>
        <a:defRPr sz="3333">
          <a:solidFill>
            <a:schemeClr val="tx1"/>
          </a:solidFill>
          <a:latin typeface="Gotham Black" charset="0"/>
          <a:ea typeface="MS PGothic" pitchFamily="34" charset="-128"/>
          <a:cs typeface="ＭＳ Ｐゴシック" charset="0"/>
        </a:defRPr>
      </a:lvl2pPr>
      <a:lvl3pPr algn="l" defTabSz="1087939" rtl="0" eaLnBrk="1" fontAlgn="base" hangingPunct="1">
        <a:spcBef>
          <a:spcPts val="500"/>
        </a:spcBef>
        <a:spcAft>
          <a:spcPct val="0"/>
        </a:spcAft>
        <a:defRPr sz="3333">
          <a:solidFill>
            <a:schemeClr val="tx1"/>
          </a:solidFill>
          <a:latin typeface="Gotham Black" charset="0"/>
          <a:ea typeface="MS PGothic" pitchFamily="34" charset="-128"/>
          <a:cs typeface="ＭＳ Ｐゴシック" charset="0"/>
        </a:defRPr>
      </a:lvl3pPr>
      <a:lvl4pPr algn="l" defTabSz="1087939" rtl="0" eaLnBrk="1" fontAlgn="base" hangingPunct="1">
        <a:spcBef>
          <a:spcPts val="500"/>
        </a:spcBef>
        <a:spcAft>
          <a:spcPct val="0"/>
        </a:spcAft>
        <a:defRPr sz="3333">
          <a:solidFill>
            <a:schemeClr val="tx1"/>
          </a:solidFill>
          <a:latin typeface="Gotham Black" charset="0"/>
          <a:ea typeface="MS PGothic" pitchFamily="34" charset="-128"/>
          <a:cs typeface="ＭＳ Ｐゴシック" charset="0"/>
        </a:defRPr>
      </a:lvl4pPr>
      <a:lvl5pPr algn="l" defTabSz="1087939" rtl="0" eaLnBrk="1" fontAlgn="base" hangingPunct="1">
        <a:spcBef>
          <a:spcPts val="500"/>
        </a:spcBef>
        <a:spcAft>
          <a:spcPct val="0"/>
        </a:spcAft>
        <a:defRPr sz="3333">
          <a:solidFill>
            <a:schemeClr val="tx1"/>
          </a:solidFill>
          <a:latin typeface="Gotham Black" charset="0"/>
          <a:ea typeface="MS PGothic" pitchFamily="34" charset="-128"/>
          <a:cs typeface="ＭＳ Ｐゴシック" charset="0"/>
        </a:defRPr>
      </a:lvl5pPr>
      <a:lvl6pPr marL="609585" algn="l" defTabSz="1087939" rtl="0" eaLnBrk="1" fontAlgn="base" hangingPunct="1">
        <a:spcBef>
          <a:spcPts val="500"/>
        </a:spcBef>
        <a:spcAft>
          <a:spcPct val="0"/>
        </a:spcAft>
        <a:defRPr sz="3333">
          <a:solidFill>
            <a:schemeClr val="tx1"/>
          </a:solidFill>
          <a:latin typeface="Gotham Black" charset="0"/>
          <a:ea typeface="ＭＳ Ｐゴシック" charset="0"/>
          <a:cs typeface="ＭＳ Ｐゴシック" charset="0"/>
        </a:defRPr>
      </a:lvl6pPr>
      <a:lvl7pPr marL="1219170" algn="l" defTabSz="1087939" rtl="0" eaLnBrk="1" fontAlgn="base" hangingPunct="1">
        <a:spcBef>
          <a:spcPts val="500"/>
        </a:spcBef>
        <a:spcAft>
          <a:spcPct val="0"/>
        </a:spcAft>
        <a:defRPr sz="3333">
          <a:solidFill>
            <a:schemeClr val="tx1"/>
          </a:solidFill>
          <a:latin typeface="Gotham Black" charset="0"/>
          <a:ea typeface="ＭＳ Ｐゴシック" charset="0"/>
          <a:cs typeface="ＭＳ Ｐゴシック" charset="0"/>
        </a:defRPr>
      </a:lvl7pPr>
      <a:lvl8pPr marL="1828754" algn="l" defTabSz="1087939" rtl="0" eaLnBrk="1" fontAlgn="base" hangingPunct="1">
        <a:spcBef>
          <a:spcPts val="500"/>
        </a:spcBef>
        <a:spcAft>
          <a:spcPct val="0"/>
        </a:spcAft>
        <a:defRPr sz="3333">
          <a:solidFill>
            <a:schemeClr val="tx1"/>
          </a:solidFill>
          <a:latin typeface="Gotham Black" charset="0"/>
          <a:ea typeface="ＭＳ Ｐゴシック" charset="0"/>
          <a:cs typeface="ＭＳ Ｐゴシック" charset="0"/>
        </a:defRPr>
      </a:lvl8pPr>
      <a:lvl9pPr marL="2438339" algn="l" defTabSz="1087939" rtl="0" eaLnBrk="1" fontAlgn="base" hangingPunct="1">
        <a:spcBef>
          <a:spcPts val="500"/>
        </a:spcBef>
        <a:spcAft>
          <a:spcPct val="0"/>
        </a:spcAft>
        <a:defRPr sz="3333">
          <a:solidFill>
            <a:schemeClr val="tx1"/>
          </a:solidFill>
          <a:latin typeface="Gotham Black" charset="0"/>
          <a:ea typeface="ＭＳ Ｐゴシック" charset="0"/>
          <a:cs typeface="ＭＳ Ｐゴシック" charset="0"/>
        </a:defRPr>
      </a:lvl9pPr>
    </p:titleStyle>
    <p:bodyStyle>
      <a:lvl1pPr marL="457189" indent="-457189" algn="l" defTabSz="1087939" rtl="0" eaLnBrk="1" fontAlgn="base" hangingPunct="1">
        <a:spcBef>
          <a:spcPts val="500"/>
        </a:spcBef>
        <a:spcAft>
          <a:spcPct val="0"/>
        </a:spcAft>
        <a:buFont typeface="Arial" pitchFamily="34" charset="0"/>
        <a:defRPr sz="3067" kern="1200">
          <a:solidFill>
            <a:schemeClr val="tx1"/>
          </a:solidFill>
          <a:latin typeface="Escrow Roman" pitchFamily="50" charset="0"/>
          <a:ea typeface="MS PGothic" pitchFamily="34" charset="-128"/>
          <a:cs typeface="ＭＳ Ｐゴシック" charset="0"/>
        </a:defRPr>
      </a:lvl1pPr>
      <a:lvl2pPr marL="241294" indent="-215895" algn="l" defTabSz="1087939" rtl="0" eaLnBrk="1" fontAlgn="base" hangingPunct="1"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Escrow Roman" pitchFamily="50" charset="0"/>
          <a:ea typeface="MS PGothic" pitchFamily="34" charset="-128"/>
          <a:cs typeface="+mn-cs"/>
        </a:defRPr>
      </a:lvl2pPr>
      <a:lvl3pPr marL="474121" indent="-230712" algn="l" defTabSz="1087939" rtl="0" eaLnBrk="1" fontAlgn="base" hangingPunct="1">
        <a:spcBef>
          <a:spcPts val="500"/>
        </a:spcBef>
        <a:spcAft>
          <a:spcPct val="0"/>
        </a:spcAft>
        <a:buFont typeface="GE Inspira Pitch" pitchFamily="34" charset="0"/>
        <a:buChar char="–"/>
        <a:defRPr sz="2133" kern="1200">
          <a:solidFill>
            <a:schemeClr val="tx1"/>
          </a:solidFill>
          <a:latin typeface="Escrow Roman" pitchFamily="50" charset="0"/>
          <a:ea typeface="MS PGothic" pitchFamily="34" charset="-128"/>
          <a:cs typeface="+mn-cs"/>
        </a:defRPr>
      </a:lvl3pPr>
      <a:lvl4pPr marL="660383" indent="-196846" algn="l" defTabSz="1087939" rtl="0" eaLnBrk="1" fontAlgn="base" hangingPunct="1">
        <a:spcBef>
          <a:spcPts val="500"/>
        </a:spcBef>
        <a:spcAft>
          <a:spcPct val="0"/>
        </a:spcAft>
        <a:buFont typeface="Arial" pitchFamily="34" charset="0"/>
        <a:buChar char="•"/>
        <a:defRPr sz="1867" kern="1200">
          <a:solidFill>
            <a:schemeClr val="tx1"/>
          </a:solidFill>
          <a:latin typeface="Escrow Roman" pitchFamily="50" charset="0"/>
          <a:ea typeface="MS PGothic" pitchFamily="34" charset="-128"/>
          <a:cs typeface="+mn-cs"/>
        </a:defRPr>
      </a:lvl4pPr>
      <a:lvl5pPr marL="2448923" indent="-270927" algn="l" defTabSz="1087939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993346" indent="-272123" algn="l" defTabSz="108849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592" indent="-272123" algn="l" defTabSz="108849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837" indent="-272123" algn="l" defTabSz="108849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082" indent="-272123" algn="l" defTabSz="108849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490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544245" algn="l" defTabSz="1088490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088490" algn="l" defTabSz="1088490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632735" algn="l" defTabSz="1088490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176980" algn="l" defTabSz="1088490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721224" algn="l" defTabSz="1088490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265469" algn="l" defTabSz="1088490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3809714" algn="l" defTabSz="1088490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4353959" algn="l" defTabSz="1088490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ios-os-x-development/ios-architecture-patterns-ecba4c38de52#.b5a5de26b" TargetMode="External"/><Relationship Id="rId4" Type="http://schemas.openxmlformats.org/officeDocument/2006/relationships/hyperlink" Target="https://github.com/mutech/aka-ios-beacon" TargetMode="External"/><Relationship Id="rId5" Type="http://schemas.openxmlformats.org/officeDocument/2006/relationships/hyperlink" Target="https://github.com/ReactiveCocoa/ReactiveCocoa" TargetMode="External"/><Relationship Id="rId1" Type="http://schemas.openxmlformats.org/officeDocument/2006/relationships/slideLayout" Target="../slideLayouts/slideLayout21.xml"/><Relationship Id="rId2" Type="http://schemas.openxmlformats.org/officeDocument/2006/relationships/hyperlink" Target="https://en.wikipedia.org/wiki/Model%E2%80%93view%E2%80%93controller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Software Architectural Design Patterns</a:t>
            </a:r>
            <a:br>
              <a:rPr lang="en-US" sz="4400" dirty="0" smtClean="0"/>
            </a:br>
            <a:r>
              <a:rPr lang="en-US" sz="4400" dirty="0" smtClean="0"/>
              <a:t>(MVC, MVP, MVVM, VIPER)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Marquez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38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71"/>
    </mc:Choice>
    <mc:Fallback xmlns="">
      <p:transition spd="slow" advTm="25171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>
              <a:latin typeface="Gotham Medium" charset="0"/>
              <a:ea typeface="Gotham Medium" charset="0"/>
              <a:cs typeface="Gotham Medium" charset="0"/>
            </a:endParaRPr>
          </a:p>
          <a:p>
            <a:endParaRPr lang="en-US" dirty="0" smtClean="0">
              <a:latin typeface="Gotham Medium" charset="0"/>
              <a:ea typeface="Gotham Medium" charset="0"/>
              <a:cs typeface="Gotham Medium" charset="0"/>
            </a:endParaRPr>
          </a:p>
          <a:p>
            <a:endParaRPr lang="en-US" dirty="0"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92805" y="3819814"/>
            <a:ext cx="7039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Gotham Medium" charset="0"/>
                <a:ea typeface="Gotham Medium" charset="0"/>
                <a:cs typeface="Gotham Medium" charset="0"/>
              </a:rPr>
              <a:t>How to Test changing label??: still it has dependency on UI</a:t>
            </a:r>
            <a:endParaRPr lang="en-US" dirty="0">
              <a:latin typeface="Gotham Medium" charset="0"/>
              <a:ea typeface="Gotham Medium" charset="0"/>
              <a:cs typeface="Gotham Medium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148" y="1046127"/>
            <a:ext cx="8561585" cy="25591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35" y="4344455"/>
            <a:ext cx="10230610" cy="1081284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6157517" y="2612571"/>
            <a:ext cx="1481283" cy="74993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latin typeface="Gotham Medium" charset="0"/>
                <a:ea typeface="Gotham Medium" charset="0"/>
                <a:cs typeface="Gotham Medium" charset="0"/>
              </a:rPr>
              <a:t>changeLabel</a:t>
            </a:r>
            <a:endParaRPr lang="en-US" sz="1400" dirty="0" smtClean="0"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872918" y="4455967"/>
            <a:ext cx="563294" cy="248195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567645" y="4455967"/>
            <a:ext cx="563294" cy="248195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814148" y="4704162"/>
            <a:ext cx="563294" cy="248195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814148" y="5151418"/>
            <a:ext cx="563294" cy="248195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075393" y="4915293"/>
            <a:ext cx="563294" cy="248195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24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"/>
    </mc:Choice>
    <mc:Fallback xmlns="">
      <p:transition spd="slow" advTm="114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>
                <a:latin typeface="Gotham Medium" charset="0"/>
                <a:ea typeface="Gotham Medium" charset="0"/>
                <a:cs typeface="Gotham Medium" charset="0"/>
              </a:rPr>
              <a:t>Pros</a:t>
            </a:r>
          </a:p>
          <a:p>
            <a:pPr lvl="1"/>
            <a:r>
              <a:rPr lang="en-US" sz="2000" dirty="0" smtClean="0">
                <a:latin typeface="Gotham Medium" charset="0"/>
                <a:ea typeface="Gotham Medium" charset="0"/>
                <a:cs typeface="Gotham Medium" charset="0"/>
              </a:rPr>
              <a:t>Separated Model &amp; View</a:t>
            </a:r>
          </a:p>
          <a:p>
            <a:pPr lvl="1"/>
            <a:r>
              <a:rPr lang="en-US" sz="2000" dirty="0" smtClean="0">
                <a:latin typeface="Gotham Medium" charset="0"/>
                <a:ea typeface="Gotham Medium" charset="0"/>
                <a:cs typeface="Gotham Medium" charset="0"/>
              </a:rPr>
              <a:t>Ease of testing for Model</a:t>
            </a:r>
          </a:p>
          <a:p>
            <a:pPr lvl="1"/>
            <a:endParaRPr lang="en-US" sz="2000" dirty="0" smtClean="0">
              <a:latin typeface="Gotham Medium" charset="0"/>
              <a:ea typeface="Gotham Medium" charset="0"/>
              <a:cs typeface="Gotham Medium" charset="0"/>
            </a:endParaRPr>
          </a:p>
          <a:p>
            <a:r>
              <a:rPr lang="en-US" sz="3200" dirty="0" smtClean="0">
                <a:latin typeface="Gotham Medium" charset="0"/>
                <a:ea typeface="Gotham Medium" charset="0"/>
                <a:cs typeface="Gotham Medium" charset="0"/>
              </a:rPr>
              <a:t>Cons (especially, Controller)</a:t>
            </a:r>
          </a:p>
          <a:p>
            <a:pPr lvl="1"/>
            <a:r>
              <a:rPr lang="en-US" sz="2000" dirty="0" smtClean="0">
                <a:latin typeface="Gotham Medium" charset="0"/>
                <a:ea typeface="Gotham Medium" charset="0"/>
                <a:cs typeface="Gotham Medium" charset="0"/>
              </a:rPr>
              <a:t>Difficult to test- high dependency on the iOS API(</a:t>
            </a:r>
            <a:r>
              <a:rPr lang="en-US" sz="2000" dirty="0" err="1" smtClean="0">
                <a:latin typeface="Gotham Medium" charset="0"/>
                <a:ea typeface="Gotham Medium" charset="0"/>
                <a:cs typeface="Gotham Medium" charset="0"/>
              </a:rPr>
              <a:t>UIKit</a:t>
            </a:r>
            <a:r>
              <a:rPr lang="en-US" sz="2000" dirty="0" smtClean="0">
                <a:latin typeface="Gotham Medium" charset="0"/>
                <a:ea typeface="Gotham Medium" charset="0"/>
                <a:cs typeface="Gotham Medium" charset="0"/>
              </a:rPr>
              <a:t>, </a:t>
            </a:r>
            <a:r>
              <a:rPr lang="en-US" sz="2000" dirty="0" err="1" smtClean="0">
                <a:latin typeface="Gotham Medium" charset="0"/>
                <a:ea typeface="Gotham Medium" charset="0"/>
                <a:cs typeface="Gotham Medium" charset="0"/>
              </a:rPr>
              <a:t>UIView</a:t>
            </a:r>
            <a:r>
              <a:rPr lang="en-US" sz="2000" dirty="0" smtClean="0">
                <a:latin typeface="Gotham Medium" charset="0"/>
                <a:ea typeface="Gotham Medium" charset="0"/>
                <a:cs typeface="Gotham Medium" charset="0"/>
              </a:rPr>
              <a:t>) </a:t>
            </a:r>
          </a:p>
          <a:p>
            <a:pPr lvl="1"/>
            <a:r>
              <a:rPr lang="en-US" sz="2000" dirty="0" smtClean="0">
                <a:latin typeface="Gotham Medium" charset="0"/>
                <a:ea typeface="Gotham Medium" charset="0"/>
                <a:cs typeface="Gotham Medium" charset="0"/>
              </a:rPr>
              <a:t>Modularity and flexibility- tightly bonded between View and Controller</a:t>
            </a:r>
          </a:p>
          <a:p>
            <a:pPr lvl="1"/>
            <a:r>
              <a:rPr lang="en-US" sz="2000" dirty="0" smtClean="0">
                <a:latin typeface="Gotham Medium" charset="0"/>
                <a:ea typeface="Gotham Medium" charset="0"/>
                <a:cs typeface="Gotham Medium" charset="0"/>
              </a:rPr>
              <a:t>Maintenance- a lots of codes in Controller</a:t>
            </a:r>
            <a:endParaRPr lang="en-US" sz="2000" dirty="0">
              <a:latin typeface="Gotham Medium" charset="0"/>
              <a:ea typeface="Gotham Medium" charset="0"/>
              <a:cs typeface="Gotham Medium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589" y="410046"/>
            <a:ext cx="7635962" cy="138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12"/>
    </mc:Choice>
    <mc:Fallback xmlns="">
      <p:transition spd="slow" advTm="5412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9640"/>
            <a:ext cx="10515600" cy="1325563"/>
          </a:xfrm>
        </p:spPr>
        <p:txBody>
          <a:bodyPr/>
          <a:lstStyle/>
          <a:p>
            <a:r>
              <a:rPr lang="en-US" dirty="0" smtClean="0"/>
              <a:t>Massive View Controller?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3325968"/>
              </p:ext>
            </p:extLst>
          </p:nvPr>
        </p:nvGraphicFramePr>
        <p:xfrm>
          <a:off x="5791700" y="1119955"/>
          <a:ext cx="5674136" cy="5055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Oval 4"/>
          <p:cNvSpPr/>
          <p:nvPr/>
        </p:nvSpPr>
        <p:spPr>
          <a:xfrm>
            <a:off x="1018736" y="4200009"/>
            <a:ext cx="1100127" cy="110012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otham Medium" charset="0"/>
                <a:ea typeface="Gotham Medium" charset="0"/>
                <a:cs typeface="Gotham Medium" charset="0"/>
              </a:rPr>
              <a:t>View</a:t>
            </a:r>
            <a:endParaRPr lang="en-US" dirty="0"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986139" y="4647940"/>
            <a:ext cx="1102135" cy="110213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Gotham Medium" charset="0"/>
                <a:ea typeface="Gotham Medium" charset="0"/>
                <a:cs typeface="Gotham Medium" charset="0"/>
              </a:rPr>
              <a:t>Model</a:t>
            </a:r>
            <a:endParaRPr lang="en-US" sz="1400" dirty="0"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1999202" y="1218400"/>
            <a:ext cx="3578638" cy="35786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otham Medium" charset="0"/>
                <a:ea typeface="Gotham Medium" charset="0"/>
                <a:cs typeface="Gotham Medium" charset="0"/>
              </a:rPr>
              <a:t>Controller</a:t>
            </a:r>
            <a:endParaRPr lang="en-US" dirty="0">
              <a:latin typeface="Gotham Medium" charset="0"/>
              <a:ea typeface="Gotham Medium" charset="0"/>
              <a:cs typeface="Gotham Medium" charset="0"/>
            </a:endParaRPr>
          </a:p>
        </p:txBody>
      </p:sp>
      <p:cxnSp>
        <p:nvCxnSpPr>
          <p:cNvPr id="9" name="Straight Connector 8"/>
          <p:cNvCxnSpPr>
            <a:stCxn id="7" idx="0"/>
          </p:cNvCxnSpPr>
          <p:nvPr/>
        </p:nvCxnSpPr>
        <p:spPr>
          <a:xfrm>
            <a:off x="3788521" y="1218400"/>
            <a:ext cx="5002782" cy="231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099329" y="4647940"/>
            <a:ext cx="5076342" cy="1138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33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MVP (Model-View-Presenter) in iOS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5125" y="1674670"/>
            <a:ext cx="11270436" cy="2318441"/>
            <a:chOff x="555125" y="1674670"/>
            <a:chExt cx="11270436" cy="2318441"/>
          </a:xfrm>
        </p:grpSpPr>
        <p:sp>
          <p:nvSpPr>
            <p:cNvPr id="5" name="Rounded Rectangle 4"/>
            <p:cNvSpPr/>
            <p:nvPr/>
          </p:nvSpPr>
          <p:spPr>
            <a:xfrm>
              <a:off x="2882995" y="2150346"/>
              <a:ext cx="2451798" cy="163788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ysClr val="windowText" lastClr="000000"/>
                  </a:solidFill>
                  <a:latin typeface="Gotham Medium" charset="0"/>
                  <a:ea typeface="Gotham Medium" charset="0"/>
                  <a:cs typeface="Gotham Medium" charset="0"/>
                </a:rPr>
                <a:t>View</a:t>
              </a:r>
            </a:p>
            <a:p>
              <a:pPr algn="ctr"/>
              <a:endParaRPr lang="en-US" sz="1600" dirty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endParaRPr>
            </a:p>
            <a:p>
              <a:pPr algn="ctr"/>
              <a:r>
                <a:rPr lang="en-US" sz="1600" dirty="0" err="1" smtClean="0">
                  <a:solidFill>
                    <a:sysClr val="windowText" lastClr="000000"/>
                  </a:solidFill>
                  <a:latin typeface="Gotham Medium" charset="0"/>
                  <a:ea typeface="Gotham Medium" charset="0"/>
                  <a:cs typeface="Gotham Medium" charset="0"/>
                </a:rPr>
                <a:t>Main.storyboard</a:t>
              </a:r>
              <a:endParaRPr lang="en-US" sz="1600" dirty="0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endParaRPr>
            </a:p>
            <a:p>
              <a:pPr algn="ctr"/>
              <a:r>
                <a:rPr lang="en-US" sz="1600" dirty="0" err="1" smtClean="0">
                  <a:solidFill>
                    <a:sysClr val="windowText" lastClr="000000"/>
                  </a:solidFill>
                  <a:latin typeface="Gotham Medium" charset="0"/>
                  <a:ea typeface="Gotham Medium" charset="0"/>
                  <a:cs typeface="Gotham Medium" charset="0"/>
                </a:rPr>
                <a:t>ViewController.swift</a:t>
              </a:r>
              <a:endParaRPr lang="en-US" sz="1600" dirty="0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endParaRPr>
            </a:p>
            <a:p>
              <a:pPr algn="ctr"/>
              <a:r>
                <a:rPr lang="en-US" sz="1600" dirty="0" smtClean="0">
                  <a:solidFill>
                    <a:sysClr val="windowText" lastClr="000000"/>
                  </a:solidFill>
                  <a:latin typeface="Gotham Medium" charset="0"/>
                  <a:ea typeface="Gotham Medium" charset="0"/>
                  <a:cs typeface="Gotham Medium" charset="0"/>
                </a:rPr>
                <a:t>View &lt;Protocol&gt;</a:t>
              </a:r>
              <a:endParaRPr lang="en-US" sz="1600" dirty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9373763" y="2137732"/>
              <a:ext cx="2451798" cy="163788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ysClr val="windowText" lastClr="000000"/>
                  </a:solidFill>
                  <a:latin typeface="Gotham Medium" charset="0"/>
                  <a:ea typeface="Gotham Medium" charset="0"/>
                  <a:cs typeface="Gotham Medium" charset="0"/>
                </a:rPr>
                <a:t>Model</a:t>
              </a:r>
            </a:p>
            <a:p>
              <a:pPr algn="ctr"/>
              <a:endParaRPr lang="en-US" sz="1600" dirty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endParaRPr>
            </a:p>
            <a:p>
              <a:pPr algn="ctr"/>
              <a:r>
                <a:rPr lang="en-US" sz="1600" dirty="0" err="1" smtClean="0">
                  <a:solidFill>
                    <a:sysClr val="windowText" lastClr="000000"/>
                  </a:solidFill>
                  <a:latin typeface="Gotham Medium" charset="0"/>
                  <a:ea typeface="Gotham Medium" charset="0"/>
                  <a:cs typeface="Gotham Medium" charset="0"/>
                </a:rPr>
                <a:t>Model.swift</a:t>
              </a:r>
              <a:endParaRPr lang="en-US" sz="1600" dirty="0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endParaRPr>
            </a:p>
            <a:p>
              <a:pPr algn="ctr"/>
              <a:r>
                <a:rPr lang="en-US" sz="1600" dirty="0" err="1" smtClean="0">
                  <a:solidFill>
                    <a:sysClr val="windowText" lastClr="000000"/>
                  </a:solidFill>
                  <a:latin typeface="Gotham Medium" charset="0"/>
                  <a:ea typeface="Gotham Medium" charset="0"/>
                  <a:cs typeface="Gotham Medium" charset="0"/>
                </a:rPr>
                <a:t>Model.xdatamodeld</a:t>
              </a:r>
              <a:endParaRPr lang="en-US" sz="1600" dirty="0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endParaRPr>
            </a:p>
            <a:p>
              <a:pPr algn="ctr"/>
              <a:endParaRPr lang="en-US" sz="1600" dirty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55125" y="2389724"/>
              <a:ext cx="1345248" cy="1345248"/>
            </a:xfrm>
            <a:prstGeom prst="rect">
              <a:avLst/>
            </a:prstGeom>
          </p:spPr>
        </p:pic>
        <p:sp>
          <p:nvSpPr>
            <p:cNvPr id="8" name="Rounded Rectangle 7"/>
            <p:cNvSpPr/>
            <p:nvPr/>
          </p:nvSpPr>
          <p:spPr>
            <a:xfrm>
              <a:off x="6096000" y="2150346"/>
              <a:ext cx="2548932" cy="163788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ysClr val="windowText" lastClr="000000"/>
                  </a:solidFill>
                  <a:latin typeface="Gotham Medium" charset="0"/>
                  <a:ea typeface="Gotham Medium" charset="0"/>
                  <a:cs typeface="Gotham Medium" charset="0"/>
                </a:rPr>
                <a:t>Presenter</a:t>
              </a:r>
            </a:p>
            <a:p>
              <a:pPr algn="ctr"/>
              <a:endParaRPr lang="en-US" sz="1600" dirty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endParaRPr>
            </a:p>
            <a:p>
              <a:pPr algn="ctr"/>
              <a:r>
                <a:rPr lang="en-US" sz="1600" dirty="0" err="1" smtClean="0">
                  <a:solidFill>
                    <a:sysClr val="windowText" lastClr="000000"/>
                  </a:solidFill>
                  <a:latin typeface="Gotham Medium" charset="0"/>
                  <a:ea typeface="Gotham Medium" charset="0"/>
                  <a:cs typeface="Gotham Medium" charset="0"/>
                </a:rPr>
                <a:t>ViewPresenter.swift</a:t>
              </a:r>
              <a:endParaRPr lang="en-US" sz="1600" dirty="0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endParaRPr>
            </a:p>
            <a:p>
              <a:pPr algn="ctr"/>
              <a:r>
                <a:rPr lang="en-US" sz="1600" dirty="0" smtClean="0">
                  <a:solidFill>
                    <a:sysClr val="windowText" lastClr="000000"/>
                  </a:solidFill>
                  <a:latin typeface="Gotham Medium" charset="0"/>
                  <a:ea typeface="Gotham Medium" charset="0"/>
                  <a:cs typeface="Gotham Medium" charset="0"/>
                </a:rPr>
                <a:t>Presenter &lt;Protocol&gt;</a:t>
              </a:r>
            </a:p>
            <a:p>
              <a:pPr algn="ctr"/>
              <a:r>
                <a:rPr lang="en-US" sz="1600" dirty="0" smtClean="0">
                  <a:solidFill>
                    <a:sysClr val="windowText" lastClr="000000"/>
                  </a:solidFill>
                  <a:latin typeface="Gotham Medium" charset="0"/>
                  <a:ea typeface="Gotham Medium" charset="0"/>
                  <a:cs typeface="Gotham Medium" charset="0"/>
                </a:rPr>
                <a:t>View &lt;Protocol&gt;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3783" y="3395709"/>
              <a:ext cx="597402" cy="59740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35569" y="2054498"/>
              <a:ext cx="613830" cy="613830"/>
            </a:xfrm>
            <a:prstGeom prst="rect">
              <a:avLst/>
            </a:prstGeom>
          </p:spPr>
        </p:pic>
        <p:sp>
          <p:nvSpPr>
            <p:cNvPr id="11" name="Left-Right Arrow 10"/>
            <p:cNvSpPr/>
            <p:nvPr/>
          </p:nvSpPr>
          <p:spPr>
            <a:xfrm>
              <a:off x="1771884" y="2819022"/>
              <a:ext cx="1101945" cy="275299"/>
            </a:xfrm>
            <a:prstGeom prst="left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otham Medium" charset="0"/>
                <a:ea typeface="Gotham Medium" charset="0"/>
                <a:cs typeface="Gotham Medium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35569" y="2559009"/>
              <a:ext cx="726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otham Medium" charset="0"/>
                  <a:ea typeface="Gotham Medium" charset="0"/>
                  <a:cs typeface="Gotham Medium" charset="0"/>
                </a:rPr>
                <a:t>Sees</a:t>
              </a:r>
              <a:endParaRPr lang="en-US" dirty="0">
                <a:latin typeface="Gotham Medium" charset="0"/>
                <a:ea typeface="Gotham Medium" charset="0"/>
                <a:cs typeface="Gotham Medium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22304" y="3045063"/>
              <a:ext cx="729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otham Medium" charset="0"/>
                  <a:ea typeface="Gotham Medium" charset="0"/>
                  <a:cs typeface="Gotham Medium" charset="0"/>
                </a:rPr>
                <a:t>Uses</a:t>
              </a:r>
              <a:endParaRPr lang="en-US" dirty="0">
                <a:latin typeface="Gotham Medium" charset="0"/>
                <a:ea typeface="Gotham Medium" charset="0"/>
                <a:cs typeface="Gotham Medium" charset="0"/>
              </a:endParaRPr>
            </a:p>
          </p:txBody>
        </p:sp>
        <p:sp>
          <p:nvSpPr>
            <p:cNvPr id="16" name="Right Arrow 15"/>
            <p:cNvSpPr/>
            <p:nvPr/>
          </p:nvSpPr>
          <p:spPr>
            <a:xfrm rot="10800000">
              <a:off x="8660718" y="3212152"/>
              <a:ext cx="653143" cy="260013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otham Medium" charset="0"/>
                <a:ea typeface="Gotham Medium" charset="0"/>
                <a:cs typeface="Gotham Medium" charset="0"/>
              </a:endParaRPr>
            </a:p>
          </p:txBody>
        </p:sp>
        <p:sp>
          <p:nvSpPr>
            <p:cNvPr id="17" name="Right Arrow 16"/>
            <p:cNvSpPr/>
            <p:nvPr/>
          </p:nvSpPr>
          <p:spPr>
            <a:xfrm>
              <a:off x="8680814" y="2483662"/>
              <a:ext cx="653143" cy="260013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otham Medium" charset="0"/>
                <a:ea typeface="Gotham Medium" charset="0"/>
                <a:cs typeface="Gotham Medium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587597" y="2156657"/>
              <a:ext cx="7713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smtClean="0">
                  <a:latin typeface="Gotham Medium" charset="0"/>
                  <a:ea typeface="Gotham Medium" charset="0"/>
                  <a:cs typeface="Gotham Medium" charset="0"/>
                </a:rPr>
                <a:t>Fetch</a:t>
              </a:r>
              <a:endParaRPr lang="en-US" sz="1600" dirty="0">
                <a:latin typeface="Gotham Medium" charset="0"/>
                <a:ea typeface="Gotham Medium" charset="0"/>
                <a:cs typeface="Gotham Medium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659725" y="3468472"/>
              <a:ext cx="7040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Gotham Medium" charset="0"/>
                  <a:ea typeface="Gotham Medium" charset="0"/>
                  <a:cs typeface="Gotham Medium" charset="0"/>
                </a:rPr>
                <a:t>Load</a:t>
              </a:r>
              <a:endParaRPr lang="en-US" sz="1600" dirty="0">
                <a:latin typeface="Gotham Medium" charset="0"/>
                <a:ea typeface="Gotham Medium" charset="0"/>
                <a:cs typeface="Gotham Medium" charset="0"/>
              </a:endParaRPr>
            </a:p>
          </p:txBody>
        </p:sp>
        <p:sp>
          <p:nvSpPr>
            <p:cNvPr id="21" name="Right Arrow 20"/>
            <p:cNvSpPr/>
            <p:nvPr/>
          </p:nvSpPr>
          <p:spPr>
            <a:xfrm rot="10800000">
              <a:off x="5401674" y="3212152"/>
              <a:ext cx="653143" cy="260013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otham Medium" charset="0"/>
                <a:ea typeface="Gotham Medium" charset="0"/>
                <a:cs typeface="Gotham Medium" charset="0"/>
              </a:endParaRPr>
            </a:p>
          </p:txBody>
        </p:sp>
        <p:sp>
          <p:nvSpPr>
            <p:cNvPr id="22" name="Right Arrow 21"/>
            <p:cNvSpPr/>
            <p:nvPr/>
          </p:nvSpPr>
          <p:spPr>
            <a:xfrm>
              <a:off x="5421770" y="2483662"/>
              <a:ext cx="653143" cy="260013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otham Medium" charset="0"/>
                <a:ea typeface="Gotham Medium" charset="0"/>
                <a:cs typeface="Gotham Medium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266738" y="1674670"/>
              <a:ext cx="9604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Gotham Medium" charset="0"/>
                  <a:ea typeface="Gotham Medium" charset="0"/>
                  <a:cs typeface="Gotham Medium" charset="0"/>
                </a:rPr>
                <a:t>Own &amp;</a:t>
              </a:r>
              <a:br>
                <a:rPr lang="en-US" sz="1600" dirty="0" smtClean="0">
                  <a:latin typeface="Gotham Medium" charset="0"/>
                  <a:ea typeface="Gotham Medium" charset="0"/>
                  <a:cs typeface="Gotham Medium" charset="0"/>
                </a:rPr>
              </a:br>
              <a:r>
                <a:rPr lang="en-US" sz="1600" dirty="0" smtClean="0">
                  <a:latin typeface="Gotham Medium" charset="0"/>
                  <a:ea typeface="Gotham Medium" charset="0"/>
                  <a:cs typeface="Gotham Medium" charset="0"/>
                </a:rPr>
                <a:t>send </a:t>
              </a:r>
              <a:br>
                <a:rPr lang="en-US" sz="1600" dirty="0" smtClean="0">
                  <a:latin typeface="Gotham Medium" charset="0"/>
                  <a:ea typeface="Gotham Medium" charset="0"/>
                  <a:cs typeface="Gotham Medium" charset="0"/>
                </a:rPr>
              </a:br>
              <a:r>
                <a:rPr lang="en-US" sz="1600" dirty="0" smtClean="0">
                  <a:latin typeface="Gotham Medium" charset="0"/>
                  <a:ea typeface="Gotham Medium" charset="0"/>
                  <a:cs typeface="Gotham Medium" charset="0"/>
                </a:rPr>
                <a:t>actions</a:t>
              </a:r>
              <a:endParaRPr lang="en-US" sz="1600" dirty="0">
                <a:latin typeface="Gotham Medium" charset="0"/>
                <a:ea typeface="Gotham Medium" charset="0"/>
                <a:cs typeface="Gotham Medium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266737" y="3468472"/>
              <a:ext cx="9444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smtClean="0">
                  <a:latin typeface="Gotham Medium" charset="0"/>
                  <a:ea typeface="Gotham Medium" charset="0"/>
                  <a:cs typeface="Gotham Medium" charset="0"/>
                </a:rPr>
                <a:t>Update</a:t>
              </a:r>
              <a:endParaRPr lang="en-US" sz="1600" dirty="0">
                <a:latin typeface="Gotham Medium" charset="0"/>
                <a:ea typeface="Gotham Medium" charset="0"/>
                <a:cs typeface="Gotham Medium" charset="0"/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872701" y="4538211"/>
            <a:ext cx="104810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Gotham Medium" charset="0"/>
                <a:ea typeface="Gotham Medium" charset="0"/>
                <a:cs typeface="Gotham Medium" charset="0"/>
              </a:rPr>
              <a:t>Model </a:t>
            </a:r>
            <a:r>
              <a:rPr lang="mr-IN" sz="2000" dirty="0">
                <a:latin typeface="Gotham Medium" charset="0"/>
                <a:ea typeface="Gotham Medium" charset="0"/>
                <a:cs typeface="Gotham Medium" charset="0"/>
              </a:rPr>
              <a:t>–</a:t>
            </a:r>
            <a:r>
              <a:rPr lang="en-US" sz="2000" dirty="0">
                <a:latin typeface="Gotham Medium" charset="0"/>
                <a:ea typeface="Gotham Medium" charset="0"/>
                <a:cs typeface="Gotham Medium" charset="0"/>
              </a:rPr>
              <a:t> The </a:t>
            </a:r>
            <a:r>
              <a:rPr lang="en-US" sz="2000" dirty="0" smtClean="0">
                <a:latin typeface="Gotham Medium" charset="0"/>
                <a:ea typeface="Gotham Medium" charset="0"/>
                <a:cs typeface="Gotham Medium" charset="0"/>
              </a:rPr>
              <a:t>entities</a:t>
            </a:r>
            <a:endParaRPr lang="en-US" sz="2000" dirty="0">
              <a:latin typeface="Gotham Medium" charset="0"/>
              <a:ea typeface="Gotham Medium" charset="0"/>
              <a:cs typeface="Gotham Medium" charset="0"/>
            </a:endParaRPr>
          </a:p>
          <a:p>
            <a:r>
              <a:rPr lang="en-US" sz="2000" dirty="0">
                <a:latin typeface="Gotham Medium" charset="0"/>
                <a:ea typeface="Gotham Medium" charset="0"/>
                <a:cs typeface="Gotham Medium" charset="0"/>
              </a:rPr>
              <a:t>View </a:t>
            </a:r>
            <a:r>
              <a:rPr lang="mr-IN" sz="2000" dirty="0" smtClean="0">
                <a:latin typeface="Gotham Medium" charset="0"/>
                <a:ea typeface="Gotham Medium" charset="0"/>
                <a:cs typeface="Gotham Medium" charset="0"/>
              </a:rPr>
              <a:t>–</a:t>
            </a:r>
            <a:r>
              <a:rPr lang="en-US" sz="2000" dirty="0">
                <a:latin typeface="Gotham Medium" charset="0"/>
                <a:ea typeface="Gotham Medium" charset="0"/>
                <a:cs typeface="Gotham Medium" charset="0"/>
              </a:rPr>
              <a:t> </a:t>
            </a:r>
            <a:r>
              <a:rPr lang="en-US" sz="2000" dirty="0" smtClean="0">
                <a:latin typeface="Gotham Medium" charset="0"/>
                <a:ea typeface="Gotham Medium" charset="0"/>
                <a:cs typeface="Gotham Medium" charset="0"/>
              </a:rPr>
              <a:t>V+VC, create virtual </a:t>
            </a:r>
            <a:r>
              <a:rPr lang="en-US" sz="2000" dirty="0">
                <a:latin typeface="Gotham Medium" charset="0"/>
                <a:ea typeface="Gotham Medium" charset="0"/>
                <a:cs typeface="Gotham Medium" charset="0"/>
              </a:rPr>
              <a:t>v</a:t>
            </a:r>
            <a:r>
              <a:rPr lang="en-US" sz="2000" dirty="0" smtClean="0">
                <a:latin typeface="Gotham Medium" charset="0"/>
                <a:ea typeface="Gotham Medium" charset="0"/>
                <a:cs typeface="Gotham Medium" charset="0"/>
              </a:rPr>
              <a:t>iew to connect</a:t>
            </a:r>
            <a:r>
              <a:rPr lang="en-US" sz="2000" dirty="0">
                <a:latin typeface="Gotham Medium" charset="0"/>
                <a:ea typeface="Gotham Medium" charset="0"/>
                <a:cs typeface="Gotham Medium" charset="0"/>
              </a:rPr>
              <a:t> </a:t>
            </a:r>
            <a:r>
              <a:rPr lang="en-US" sz="2000" dirty="0" smtClean="0">
                <a:latin typeface="Gotham Medium" charset="0"/>
                <a:ea typeface="Gotham Medium" charset="0"/>
                <a:cs typeface="Gotham Medium" charset="0"/>
              </a:rPr>
              <a:t>with presenter</a:t>
            </a:r>
          </a:p>
          <a:p>
            <a:r>
              <a:rPr lang="en-US" sz="2000" dirty="0" smtClean="0">
                <a:latin typeface="Gotham Medium" charset="0"/>
                <a:ea typeface="Gotham Medium" charset="0"/>
                <a:cs typeface="Gotham Medium" charset="0"/>
              </a:rPr>
              <a:t>Presenter </a:t>
            </a:r>
            <a:r>
              <a:rPr lang="mr-IN" sz="2000" dirty="0" smtClean="0">
                <a:latin typeface="Gotham Medium" charset="0"/>
                <a:ea typeface="Gotham Medium" charset="0"/>
                <a:cs typeface="Gotham Medium" charset="0"/>
              </a:rPr>
              <a:t>–</a:t>
            </a:r>
            <a:r>
              <a:rPr lang="en-US" sz="2000" dirty="0" smtClean="0">
                <a:latin typeface="Gotham Medium" charset="0"/>
                <a:ea typeface="Gotham Medium" charset="0"/>
                <a:cs typeface="Gotham Medium" charset="0"/>
              </a:rPr>
              <a:t> use unowned virtual view, no direct connection with view</a:t>
            </a:r>
            <a:endParaRPr lang="en-US" sz="2000" dirty="0">
              <a:latin typeface="Gotham Medium" charset="0"/>
              <a:ea typeface="Gotham Medium" charset="0"/>
              <a:cs typeface="Gotham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6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070017" y="1848218"/>
            <a:ext cx="3036422" cy="330032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rPr>
              <a:t>View</a:t>
            </a:r>
          </a:p>
          <a:p>
            <a:pPr algn="ctr"/>
            <a:endParaRPr lang="en-US" dirty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 smtClean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 smtClean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 smtClean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 smtClean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 smtClean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26632" y="3808078"/>
            <a:ext cx="1097749" cy="100720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otham Medium" charset="0"/>
                <a:ea typeface="Gotham Medium" charset="0"/>
                <a:cs typeface="Gotham Medium" charset="0"/>
              </a:rPr>
              <a:t>Label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949083" y="3290670"/>
            <a:ext cx="2451798" cy="163788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rPr>
              <a:t>Model</a:t>
            </a:r>
          </a:p>
          <a:p>
            <a:pPr algn="ctr"/>
            <a:endParaRPr lang="en-US" dirty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 smtClean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 smtClean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220441" y="1848217"/>
            <a:ext cx="2157522" cy="330032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rPr>
              <a:t>Presenter</a:t>
            </a:r>
          </a:p>
          <a:p>
            <a:pPr algn="ctr"/>
            <a:endParaRPr lang="en-US" dirty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 smtClean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 smtClean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 smtClean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 smtClean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 smtClean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14145" y="2545467"/>
            <a:ext cx="1110236" cy="100720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otham Medium" charset="0"/>
                <a:ea typeface="Gotham Medium" charset="0"/>
                <a:cs typeface="Gotham Medium" charset="0"/>
              </a:rPr>
              <a:t>Button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01300" y="2975662"/>
            <a:ext cx="1345248" cy="13452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709" y="2291641"/>
            <a:ext cx="597402" cy="5974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3342" y="3049069"/>
            <a:ext cx="613830" cy="613830"/>
          </a:xfrm>
          <a:prstGeom prst="rect">
            <a:avLst/>
          </a:prstGeom>
        </p:spPr>
      </p:pic>
      <p:sp>
        <p:nvSpPr>
          <p:cNvPr id="15" name="Left-Right Arrow 14"/>
          <p:cNvSpPr/>
          <p:nvPr/>
        </p:nvSpPr>
        <p:spPr>
          <a:xfrm>
            <a:off x="2130622" y="2911420"/>
            <a:ext cx="899617" cy="282225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431674" y="2542829"/>
            <a:ext cx="1541697" cy="100720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latin typeface="Gotham Medium" charset="0"/>
                <a:ea typeface="Gotham Medium" charset="0"/>
                <a:cs typeface="Gotham Medium" charset="0"/>
              </a:rPr>
              <a:t>didTapButton</a:t>
            </a:r>
            <a:endParaRPr lang="en-US" sz="1400" dirty="0" smtClean="0"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9180263" y="3817308"/>
            <a:ext cx="1989437" cy="100720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otham Medium" charset="0"/>
                <a:ea typeface="Gotham Medium" charset="0"/>
                <a:cs typeface="Gotham Medium" charset="0"/>
              </a:rPr>
              <a:t>Person</a:t>
            </a:r>
          </a:p>
          <a:p>
            <a:pPr algn="ctr"/>
            <a:r>
              <a:rPr lang="en-US" dirty="0" smtClean="0">
                <a:latin typeface="Gotham Medium" charset="0"/>
                <a:ea typeface="Gotham Medium" charset="0"/>
                <a:cs typeface="Gotham Medium" charset="0"/>
              </a:rPr>
              <a:t>“Marquez”</a:t>
            </a:r>
          </a:p>
        </p:txBody>
      </p:sp>
      <p:sp>
        <p:nvSpPr>
          <p:cNvPr id="18" name="Right Arrow 17"/>
          <p:cNvSpPr/>
          <p:nvPr/>
        </p:nvSpPr>
        <p:spPr>
          <a:xfrm rot="10800000">
            <a:off x="2130621" y="4198403"/>
            <a:ext cx="786676" cy="28125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otham Medium" charset="0"/>
              <a:ea typeface="Gotham Medium" charset="0"/>
              <a:cs typeface="Gotham Medium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3342" y="4303701"/>
            <a:ext cx="613830" cy="613830"/>
          </a:xfrm>
          <a:prstGeom prst="rect">
            <a:avLst/>
          </a:prstGeom>
        </p:spPr>
      </p:pic>
      <p:sp>
        <p:nvSpPr>
          <p:cNvPr id="20" name="Right Arrow 19"/>
          <p:cNvSpPr/>
          <p:nvPr/>
        </p:nvSpPr>
        <p:spPr>
          <a:xfrm>
            <a:off x="5988260" y="2895969"/>
            <a:ext cx="523183" cy="26159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168530" y="4320208"/>
            <a:ext cx="1780552" cy="11926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5015186" y="3714713"/>
            <a:ext cx="2010179" cy="1790036"/>
          </a:xfrm>
          <a:prstGeom prst="roundRect">
            <a:avLst/>
          </a:prstGeom>
          <a:ln>
            <a:solidFill>
              <a:schemeClr val="accent1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 smtClean="0"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 smtClean="0"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r>
              <a:rPr lang="en-US" dirty="0" smtClean="0">
                <a:latin typeface="Gotham Medium" charset="0"/>
                <a:ea typeface="Gotham Medium" charset="0"/>
                <a:cs typeface="Gotham Medium" charset="0"/>
              </a:rPr>
              <a:t>Virtual view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297537" y="3881344"/>
            <a:ext cx="1541697" cy="100720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latin typeface="Gotham Medium" charset="0"/>
                <a:ea typeface="Gotham Medium" charset="0"/>
                <a:cs typeface="Gotham Medium" charset="0"/>
              </a:rPr>
              <a:t>showGreeting</a:t>
            </a:r>
            <a:endParaRPr lang="en-US" sz="1400" dirty="0" smtClean="0"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511443" y="2539765"/>
            <a:ext cx="1541697" cy="100720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latin typeface="Gotham Medium" charset="0"/>
                <a:ea typeface="Gotham Medium" charset="0"/>
                <a:cs typeface="Gotham Medium" charset="0"/>
              </a:rPr>
              <a:t>setGreeting</a:t>
            </a:r>
            <a:endParaRPr lang="en-US" sz="1400" dirty="0" smtClean="0"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21" name="Bent-Up Arrow 20"/>
          <p:cNvSpPr/>
          <p:nvPr/>
        </p:nvSpPr>
        <p:spPr>
          <a:xfrm rot="16200000" flipH="1">
            <a:off x="6590088" y="3848464"/>
            <a:ext cx="1002091" cy="405231"/>
          </a:xfrm>
          <a:prstGeom prst="bentUpArrow">
            <a:avLst>
              <a:gd name="adj1" fmla="val 28982"/>
              <a:gd name="adj2" fmla="val 41824"/>
              <a:gd name="adj3" fmla="val 37179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10800000">
            <a:off x="4341623" y="4198402"/>
            <a:ext cx="906629" cy="252603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otham Medium" charset="0"/>
              <a:ea typeface="Gotham Medium" charset="0"/>
              <a:cs typeface="Gotham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69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968" y="4658375"/>
            <a:ext cx="6211776" cy="13254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968" y="1112805"/>
            <a:ext cx="8871284" cy="310343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02697" y="5060375"/>
            <a:ext cx="625513" cy="281646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90665" y="5598147"/>
            <a:ext cx="625513" cy="281646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11968" y="4185018"/>
            <a:ext cx="7409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Gotham Medium" charset="0"/>
                <a:ea typeface="Gotham Medium" charset="0"/>
                <a:cs typeface="Gotham Medium" charset="0"/>
              </a:rPr>
              <a:t>No dependency on UI, but we need virtual view or view to see</a:t>
            </a:r>
            <a:endParaRPr lang="en-US" dirty="0">
              <a:latin typeface="Gotham Medium" charset="0"/>
              <a:ea typeface="Gotham Medium" charset="0"/>
              <a:cs typeface="Gotham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00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>
                <a:latin typeface="Gotham Medium" charset="0"/>
                <a:ea typeface="Gotham Medium" charset="0"/>
                <a:cs typeface="Gotham Medium" charset="0"/>
              </a:rPr>
              <a:t>Pros</a:t>
            </a:r>
          </a:p>
          <a:p>
            <a:pPr lvl="1"/>
            <a:r>
              <a:rPr lang="en-US" sz="2000" dirty="0" smtClean="0">
                <a:latin typeface="Gotham Medium" charset="0"/>
                <a:ea typeface="Gotham Medium" charset="0"/>
                <a:cs typeface="Gotham Medium" charset="0"/>
              </a:rPr>
              <a:t>Simple and Clear for intentions of action</a:t>
            </a:r>
          </a:p>
          <a:p>
            <a:pPr lvl="1"/>
            <a:r>
              <a:rPr lang="en-US" sz="2000" dirty="0" smtClean="0">
                <a:latin typeface="Gotham Medium" charset="0"/>
                <a:ea typeface="Gotham Medium" charset="0"/>
                <a:cs typeface="Gotham Medium" charset="0"/>
              </a:rPr>
              <a:t>Pass to view only what to display, instead of how to display</a:t>
            </a:r>
          </a:p>
          <a:p>
            <a:pPr lvl="1"/>
            <a:r>
              <a:rPr lang="en-US" sz="2000" dirty="0" smtClean="0">
                <a:latin typeface="Gotham Medium" charset="0"/>
                <a:ea typeface="Gotham Medium" charset="0"/>
                <a:cs typeface="Gotham Medium" charset="0"/>
              </a:rPr>
              <a:t>Ease of testing for </a:t>
            </a:r>
            <a:r>
              <a:rPr lang="en-US" sz="2000" dirty="0">
                <a:latin typeface="Gotham Medium" charset="0"/>
                <a:ea typeface="Gotham Medium" charset="0"/>
                <a:cs typeface="Gotham Medium" charset="0"/>
              </a:rPr>
              <a:t>logics </a:t>
            </a:r>
            <a:r>
              <a:rPr lang="en-US" sz="2000" dirty="0" smtClean="0">
                <a:latin typeface="Gotham Medium" charset="0"/>
                <a:ea typeface="Gotham Medium" charset="0"/>
                <a:cs typeface="Gotham Medium" charset="0"/>
              </a:rPr>
              <a:t>in Model</a:t>
            </a:r>
            <a:r>
              <a:rPr lang="en-US" sz="2000" dirty="0">
                <a:latin typeface="Gotham Medium" charset="0"/>
                <a:ea typeface="Gotham Medium" charset="0"/>
                <a:cs typeface="Gotham Medium" charset="0"/>
              </a:rPr>
              <a:t>, </a:t>
            </a:r>
            <a:r>
              <a:rPr lang="en-US" sz="2000" dirty="0" smtClean="0">
                <a:latin typeface="Gotham Medium" charset="0"/>
                <a:ea typeface="Gotham Medium" charset="0"/>
                <a:cs typeface="Gotham Medium" charset="0"/>
              </a:rPr>
              <a:t>Presenter(No dependency on the iOS API)</a:t>
            </a:r>
          </a:p>
          <a:p>
            <a:pPr lvl="1"/>
            <a:endParaRPr lang="en-US" sz="2000" dirty="0" smtClean="0">
              <a:latin typeface="Gotham Medium" charset="0"/>
              <a:ea typeface="Gotham Medium" charset="0"/>
              <a:cs typeface="Gotham Medium" charset="0"/>
            </a:endParaRPr>
          </a:p>
          <a:p>
            <a:r>
              <a:rPr lang="en-US" sz="3200" dirty="0" smtClean="0">
                <a:latin typeface="Gotham Medium" charset="0"/>
                <a:ea typeface="Gotham Medium" charset="0"/>
                <a:cs typeface="Gotham Medium" charset="0"/>
              </a:rPr>
              <a:t>Cons (especially, Presenter)</a:t>
            </a:r>
          </a:p>
          <a:p>
            <a:pPr lvl="1"/>
            <a:r>
              <a:rPr lang="en-US" sz="2000" dirty="0" smtClean="0">
                <a:latin typeface="Gotham Medium" charset="0"/>
                <a:ea typeface="Gotham Medium" charset="0"/>
                <a:cs typeface="Gotham Medium" charset="0"/>
              </a:rPr>
              <a:t>Maintenance- a lots of codes in Presenter</a:t>
            </a:r>
          </a:p>
          <a:p>
            <a:pPr lvl="1"/>
            <a:r>
              <a:rPr lang="en-US" sz="2000" dirty="0">
                <a:latin typeface="Gotham Medium" charset="0"/>
                <a:ea typeface="Gotham Medium" charset="0"/>
                <a:cs typeface="Gotham Medium" charset="0"/>
              </a:rPr>
              <a:t>V</a:t>
            </a:r>
            <a:r>
              <a:rPr lang="en-US" sz="2000" dirty="0" smtClean="0">
                <a:latin typeface="Gotham Medium" charset="0"/>
                <a:ea typeface="Gotham Medium" charset="0"/>
                <a:cs typeface="Gotham Medium" charset="0"/>
              </a:rPr>
              <a:t>irtual view needed</a:t>
            </a:r>
            <a:endParaRPr lang="en-US" sz="2000" dirty="0">
              <a:latin typeface="Gotham Medium" charset="0"/>
              <a:ea typeface="Gotham Medium" charset="0"/>
              <a:cs typeface="Gotham Medium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495" y="280745"/>
            <a:ext cx="7260056" cy="150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8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MVVM(Model-View-</a:t>
            </a:r>
            <a:r>
              <a:rPr lang="en-US" dirty="0" err="1" smtClean="0"/>
              <a:t>ViewModel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872701" y="4538211"/>
            <a:ext cx="104810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Gotham Medium" charset="0"/>
                <a:ea typeface="Gotham Medium" charset="0"/>
                <a:cs typeface="Gotham Medium" charset="0"/>
              </a:rPr>
              <a:t>Model </a:t>
            </a:r>
            <a:r>
              <a:rPr lang="mr-IN" sz="2400" dirty="0">
                <a:latin typeface="Gotham Medium" charset="0"/>
                <a:ea typeface="Gotham Medium" charset="0"/>
                <a:cs typeface="Gotham Medium" charset="0"/>
              </a:rPr>
              <a:t>–</a:t>
            </a:r>
            <a:r>
              <a:rPr lang="en-US" sz="2400" dirty="0">
                <a:latin typeface="Gotham Medium" charset="0"/>
                <a:ea typeface="Gotham Medium" charset="0"/>
                <a:cs typeface="Gotham Medium" charset="0"/>
              </a:rPr>
              <a:t> The </a:t>
            </a:r>
            <a:r>
              <a:rPr lang="en-US" sz="2400" dirty="0" smtClean="0">
                <a:latin typeface="Gotham Medium" charset="0"/>
                <a:ea typeface="Gotham Medium" charset="0"/>
                <a:cs typeface="Gotham Medium" charset="0"/>
              </a:rPr>
              <a:t>entities</a:t>
            </a:r>
            <a:endParaRPr lang="en-US" sz="2400" dirty="0">
              <a:latin typeface="Gotham Medium" charset="0"/>
              <a:ea typeface="Gotham Medium" charset="0"/>
              <a:cs typeface="Gotham Medium" charset="0"/>
            </a:endParaRPr>
          </a:p>
          <a:p>
            <a:r>
              <a:rPr lang="en-US" sz="2400" dirty="0">
                <a:latin typeface="Gotham Medium" charset="0"/>
                <a:ea typeface="Gotham Medium" charset="0"/>
                <a:cs typeface="Gotham Medium" charset="0"/>
              </a:rPr>
              <a:t>View </a:t>
            </a:r>
            <a:r>
              <a:rPr lang="mr-IN" sz="2400" dirty="0" smtClean="0">
                <a:latin typeface="Gotham Medium" charset="0"/>
                <a:ea typeface="Gotham Medium" charset="0"/>
                <a:cs typeface="Gotham Medium" charset="0"/>
              </a:rPr>
              <a:t>–</a:t>
            </a:r>
            <a:r>
              <a:rPr lang="en-US" sz="2400" dirty="0">
                <a:latin typeface="Gotham Medium" charset="0"/>
                <a:ea typeface="Gotham Medium" charset="0"/>
                <a:cs typeface="Gotham Medium" charset="0"/>
              </a:rPr>
              <a:t> </a:t>
            </a:r>
            <a:r>
              <a:rPr lang="en-US" sz="2400" dirty="0" smtClean="0">
                <a:latin typeface="Gotham Medium" charset="0"/>
                <a:ea typeface="Gotham Medium" charset="0"/>
                <a:cs typeface="Gotham Medium" charset="0"/>
              </a:rPr>
              <a:t>Binding </a:t>
            </a:r>
            <a:r>
              <a:rPr lang="en-US" sz="2400" dirty="0" err="1" smtClean="0">
                <a:latin typeface="Gotham Medium" charset="0"/>
                <a:ea typeface="Gotham Medium" charset="0"/>
                <a:cs typeface="Gotham Medium" charset="0"/>
              </a:rPr>
              <a:t>data&amp;user</a:t>
            </a:r>
            <a:r>
              <a:rPr lang="en-US" sz="2400" dirty="0" smtClean="0">
                <a:latin typeface="Gotham Medium" charset="0"/>
                <a:ea typeface="Gotham Medium" charset="0"/>
                <a:cs typeface="Gotham Medium" charset="0"/>
              </a:rPr>
              <a:t> action with </a:t>
            </a:r>
            <a:r>
              <a:rPr lang="en-US" sz="2400" dirty="0" err="1" smtClean="0">
                <a:latin typeface="Gotham Medium" charset="0"/>
                <a:ea typeface="Gotham Medium" charset="0"/>
                <a:cs typeface="Gotham Medium" charset="0"/>
              </a:rPr>
              <a:t>ViewModel</a:t>
            </a:r>
            <a:endParaRPr lang="en-US" sz="2400" dirty="0" smtClean="0">
              <a:latin typeface="Gotham Medium" charset="0"/>
              <a:ea typeface="Gotham Medium" charset="0"/>
              <a:cs typeface="Gotham Medium" charset="0"/>
            </a:endParaRPr>
          </a:p>
          <a:p>
            <a:r>
              <a:rPr lang="en-US" sz="2400" dirty="0" err="1" smtClean="0">
                <a:latin typeface="Gotham Medium" charset="0"/>
                <a:ea typeface="Gotham Medium" charset="0"/>
                <a:cs typeface="Gotham Medium" charset="0"/>
              </a:rPr>
              <a:t>ViewModel</a:t>
            </a:r>
            <a:r>
              <a:rPr lang="mr-IN" sz="2400" dirty="0" smtClean="0">
                <a:latin typeface="Gotham Medium" charset="0"/>
                <a:ea typeface="Gotham Medium" charset="0"/>
                <a:cs typeface="Gotham Medium" charset="0"/>
              </a:rPr>
              <a:t>–</a:t>
            </a:r>
            <a:r>
              <a:rPr lang="en-US" sz="2400" dirty="0" smtClean="0">
                <a:latin typeface="Gotham Medium" charset="0"/>
                <a:ea typeface="Gotham Medium" charset="0"/>
                <a:cs typeface="Gotham Medium" charset="0"/>
              </a:rPr>
              <a:t> wrapping view, observable data for view, hook event from view to model, no dependency for view</a:t>
            </a:r>
            <a:endParaRPr lang="en-US" sz="2400" dirty="0">
              <a:latin typeface="Gotham Medium" charset="0"/>
              <a:ea typeface="Gotham Medium" charset="0"/>
              <a:cs typeface="Gotham Medium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55125" y="2054498"/>
            <a:ext cx="11270436" cy="2152633"/>
            <a:chOff x="555125" y="2054498"/>
            <a:chExt cx="11270436" cy="2152633"/>
          </a:xfrm>
        </p:grpSpPr>
        <p:sp>
          <p:nvSpPr>
            <p:cNvPr id="6" name="Rounded Rectangle 5"/>
            <p:cNvSpPr/>
            <p:nvPr/>
          </p:nvSpPr>
          <p:spPr>
            <a:xfrm>
              <a:off x="2882995" y="2150346"/>
              <a:ext cx="2451798" cy="163788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  <a:latin typeface="Gotham Medium" charset="0"/>
                  <a:ea typeface="Gotham Medium" charset="0"/>
                  <a:cs typeface="Gotham Medium" charset="0"/>
                </a:rPr>
                <a:t>View</a:t>
              </a:r>
            </a:p>
            <a:p>
              <a:pPr algn="ctr"/>
              <a:endParaRPr lang="en-US" dirty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endParaRPr>
            </a:p>
            <a:p>
              <a:pPr algn="ctr"/>
              <a:r>
                <a:rPr lang="en-US" sz="1600" dirty="0" err="1" smtClean="0">
                  <a:solidFill>
                    <a:sysClr val="windowText" lastClr="000000"/>
                  </a:solidFill>
                  <a:latin typeface="Gotham Medium" charset="0"/>
                  <a:ea typeface="Gotham Medium" charset="0"/>
                  <a:cs typeface="Gotham Medium" charset="0"/>
                </a:rPr>
                <a:t>Main.storyboard</a:t>
              </a:r>
              <a:endParaRPr lang="en-US" sz="1600" dirty="0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endParaRPr>
            </a:p>
            <a:p>
              <a:pPr algn="ctr"/>
              <a:r>
                <a:rPr lang="en-US" sz="1600" dirty="0" err="1" smtClean="0">
                  <a:solidFill>
                    <a:sysClr val="windowText" lastClr="000000"/>
                  </a:solidFill>
                  <a:latin typeface="Gotham Medium" charset="0"/>
                  <a:ea typeface="Gotham Medium" charset="0"/>
                  <a:cs typeface="Gotham Medium" charset="0"/>
                </a:rPr>
                <a:t>ViewController.swift</a:t>
              </a:r>
              <a:endParaRPr lang="en-US" sz="1600" dirty="0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9373763" y="2137732"/>
              <a:ext cx="2451798" cy="163788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  <a:latin typeface="Gotham Medium" charset="0"/>
                  <a:ea typeface="Gotham Medium" charset="0"/>
                  <a:cs typeface="Gotham Medium" charset="0"/>
                </a:rPr>
                <a:t>Model</a:t>
              </a:r>
            </a:p>
            <a:p>
              <a:pPr algn="ctr"/>
              <a:endParaRPr lang="en-US" dirty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endParaRPr>
            </a:p>
            <a:p>
              <a:pPr algn="ctr"/>
              <a:r>
                <a:rPr lang="en-US" sz="1600" dirty="0" err="1" smtClean="0">
                  <a:solidFill>
                    <a:sysClr val="windowText" lastClr="000000"/>
                  </a:solidFill>
                  <a:latin typeface="Gotham Medium" charset="0"/>
                  <a:ea typeface="Gotham Medium" charset="0"/>
                  <a:cs typeface="Gotham Medium" charset="0"/>
                </a:rPr>
                <a:t>Model.swift</a:t>
              </a:r>
              <a:endParaRPr lang="en-US" sz="1600" dirty="0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endParaRPr>
            </a:p>
            <a:p>
              <a:pPr algn="ctr"/>
              <a:r>
                <a:rPr lang="en-US" sz="1600" dirty="0" err="1" smtClean="0">
                  <a:solidFill>
                    <a:sysClr val="windowText" lastClr="000000"/>
                  </a:solidFill>
                  <a:latin typeface="Gotham Medium" charset="0"/>
                  <a:ea typeface="Gotham Medium" charset="0"/>
                  <a:cs typeface="Gotham Medium" charset="0"/>
                </a:rPr>
                <a:t>Model.xdatamodeld</a:t>
              </a:r>
              <a:endParaRPr lang="en-US" sz="1600" dirty="0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55125" y="2389724"/>
              <a:ext cx="1345248" cy="1345248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096000" y="2150346"/>
              <a:ext cx="2548932" cy="163788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solidFill>
                    <a:sysClr val="windowText" lastClr="000000"/>
                  </a:solidFill>
                  <a:latin typeface="Gotham Medium" charset="0"/>
                  <a:ea typeface="Gotham Medium" charset="0"/>
                  <a:cs typeface="Gotham Medium" charset="0"/>
                </a:rPr>
                <a:t>ViewModel</a:t>
              </a:r>
              <a:endParaRPr lang="en-US" dirty="0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endParaRPr>
            </a:p>
            <a:p>
              <a:pPr algn="ctr"/>
              <a:r>
                <a:rPr lang="en-US" sz="1400" dirty="0" err="1" smtClean="0">
                  <a:solidFill>
                    <a:sysClr val="windowText" lastClr="000000"/>
                  </a:solidFill>
                  <a:latin typeface="Gotham Medium" charset="0"/>
                  <a:ea typeface="Gotham Medium" charset="0"/>
                  <a:cs typeface="Gotham Medium" charset="0"/>
                </a:rPr>
                <a:t>ViewModel.swift</a:t>
              </a:r>
              <a:endParaRPr lang="en-US" sz="1400" dirty="0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endParaRPr>
            </a:p>
            <a:p>
              <a:pPr algn="ctr"/>
              <a:r>
                <a:rPr lang="en-US" sz="1400" dirty="0" err="1" smtClean="0">
                  <a:solidFill>
                    <a:sysClr val="windowText" lastClr="000000"/>
                  </a:solidFill>
                  <a:latin typeface="Gotham Medium" charset="0"/>
                  <a:ea typeface="Gotham Medium" charset="0"/>
                  <a:cs typeface="Gotham Medium" charset="0"/>
                </a:rPr>
                <a:t>ViewModel</a:t>
              </a:r>
              <a:r>
                <a:rPr lang="en-US" sz="1400" dirty="0" smtClean="0">
                  <a:solidFill>
                    <a:sysClr val="windowText" lastClr="000000"/>
                  </a:solidFill>
                  <a:latin typeface="Gotham Medium" charset="0"/>
                  <a:ea typeface="Gotham Medium" charset="0"/>
                  <a:cs typeface="Gotham Medium" charset="0"/>
                </a:rPr>
                <a:t>&lt;protocol&gt;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3783" y="3395709"/>
              <a:ext cx="597402" cy="59740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35569" y="2054498"/>
              <a:ext cx="613830" cy="613830"/>
            </a:xfrm>
            <a:prstGeom prst="rect">
              <a:avLst/>
            </a:prstGeom>
          </p:spPr>
        </p:pic>
        <p:sp>
          <p:nvSpPr>
            <p:cNvPr id="12" name="Left-Right Arrow 11"/>
            <p:cNvSpPr/>
            <p:nvPr/>
          </p:nvSpPr>
          <p:spPr>
            <a:xfrm>
              <a:off x="1771884" y="2819022"/>
              <a:ext cx="1101945" cy="275299"/>
            </a:xfrm>
            <a:prstGeom prst="left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otham Medium" charset="0"/>
                <a:ea typeface="Gotham Medium" charset="0"/>
                <a:cs typeface="Gotham Medium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35569" y="2559009"/>
              <a:ext cx="726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otham Medium" charset="0"/>
                  <a:ea typeface="Gotham Medium" charset="0"/>
                  <a:cs typeface="Gotham Medium" charset="0"/>
                </a:rPr>
                <a:t>Sees</a:t>
              </a:r>
              <a:endParaRPr lang="en-US" dirty="0">
                <a:latin typeface="Gotham Medium" charset="0"/>
                <a:ea typeface="Gotham Medium" charset="0"/>
                <a:cs typeface="Gotham Medium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22304" y="3045063"/>
              <a:ext cx="729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otham Medium" charset="0"/>
                  <a:ea typeface="Gotham Medium" charset="0"/>
                  <a:cs typeface="Gotham Medium" charset="0"/>
                </a:rPr>
                <a:t>Uses</a:t>
              </a:r>
              <a:endParaRPr lang="en-US" dirty="0">
                <a:latin typeface="Gotham Medium" charset="0"/>
                <a:ea typeface="Gotham Medium" charset="0"/>
                <a:cs typeface="Gotham Medium" charset="0"/>
              </a:endParaRPr>
            </a:p>
          </p:txBody>
        </p:sp>
        <p:sp>
          <p:nvSpPr>
            <p:cNvPr id="15" name="Right Arrow 14"/>
            <p:cNvSpPr/>
            <p:nvPr/>
          </p:nvSpPr>
          <p:spPr>
            <a:xfrm rot="10800000">
              <a:off x="8660718" y="3212152"/>
              <a:ext cx="653143" cy="260013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otham Medium" charset="0"/>
                <a:ea typeface="Gotham Medium" charset="0"/>
                <a:cs typeface="Gotham Medium" charset="0"/>
              </a:endParaRPr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8680814" y="2483662"/>
              <a:ext cx="653143" cy="260013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otham Medium" charset="0"/>
                <a:ea typeface="Gotham Medium" charset="0"/>
                <a:cs typeface="Gotham Medium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659725" y="2130219"/>
              <a:ext cx="843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latin typeface="Gotham Medium" charset="0"/>
                  <a:ea typeface="Gotham Medium" charset="0"/>
                  <a:cs typeface="Gotham Medium" charset="0"/>
                </a:rPr>
                <a:t>Fetch</a:t>
              </a:r>
              <a:endParaRPr lang="en-US" dirty="0">
                <a:latin typeface="Gotham Medium" charset="0"/>
                <a:ea typeface="Gotham Medium" charset="0"/>
                <a:cs typeface="Gotham Medium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706125" y="3456277"/>
              <a:ext cx="7713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otham Medium" charset="0"/>
                  <a:ea typeface="Gotham Medium" charset="0"/>
                  <a:cs typeface="Gotham Medium" charset="0"/>
                </a:rPr>
                <a:t>Load</a:t>
              </a:r>
              <a:endParaRPr lang="en-US" dirty="0">
                <a:latin typeface="Gotham Medium" charset="0"/>
                <a:ea typeface="Gotham Medium" charset="0"/>
                <a:cs typeface="Gotham Medium" charset="0"/>
              </a:endParaRPr>
            </a:p>
          </p:txBody>
        </p:sp>
        <p:sp>
          <p:nvSpPr>
            <p:cNvPr id="20" name="Right Arrow 19"/>
            <p:cNvSpPr/>
            <p:nvPr/>
          </p:nvSpPr>
          <p:spPr>
            <a:xfrm>
              <a:off x="5421770" y="2483662"/>
              <a:ext cx="653143" cy="260013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otham Medium" charset="0"/>
                <a:ea typeface="Gotham Medium" charset="0"/>
                <a:cs typeface="Gotham Medium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360489" y="2130219"/>
              <a:ext cx="8370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otham Medium" charset="0"/>
                  <a:ea typeface="Gotham Medium" charset="0"/>
                  <a:cs typeface="Gotham Medium" charset="0"/>
                </a:rPr>
                <a:t>Owns</a:t>
              </a:r>
              <a:endParaRPr lang="en-US" dirty="0">
                <a:latin typeface="Gotham Medium" charset="0"/>
                <a:ea typeface="Gotham Medium" charset="0"/>
                <a:cs typeface="Gotham Medium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303347" y="3468467"/>
              <a:ext cx="118494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Gotham Medium" charset="0"/>
                  <a:ea typeface="Gotham Medium" charset="0"/>
                  <a:cs typeface="Gotham Medium" charset="0"/>
                </a:rPr>
                <a:t>Data &amp;</a:t>
              </a:r>
            </a:p>
            <a:p>
              <a:r>
                <a:rPr lang="en-US" sz="1400" dirty="0">
                  <a:latin typeface="Gotham Medium" charset="0"/>
                  <a:ea typeface="Gotham Medium" charset="0"/>
                  <a:cs typeface="Gotham Medium" charset="0"/>
                </a:rPr>
                <a:t>u</a:t>
              </a:r>
              <a:r>
                <a:rPr lang="en-US" sz="1400" dirty="0" smtClean="0">
                  <a:latin typeface="Gotham Medium" charset="0"/>
                  <a:ea typeface="Gotham Medium" charset="0"/>
                  <a:cs typeface="Gotham Medium" charset="0"/>
                </a:rPr>
                <a:t>ser action</a:t>
              </a:r>
            </a:p>
            <a:p>
              <a:r>
                <a:rPr lang="en-US" sz="1400" dirty="0">
                  <a:latin typeface="Gotham Medium" charset="0"/>
                  <a:ea typeface="Gotham Medium" charset="0"/>
                  <a:cs typeface="Gotham Medium" charset="0"/>
                </a:rPr>
                <a:t>b</a:t>
              </a:r>
              <a:r>
                <a:rPr lang="en-US" sz="1400" dirty="0" smtClean="0">
                  <a:latin typeface="Gotham Medium" charset="0"/>
                  <a:ea typeface="Gotham Medium" charset="0"/>
                  <a:cs typeface="Gotham Medium" charset="0"/>
                </a:rPr>
                <a:t>inding</a:t>
              </a:r>
              <a:endParaRPr lang="en-US" sz="1400" dirty="0">
                <a:latin typeface="Gotham Medium" charset="0"/>
                <a:ea typeface="Gotham Medium" charset="0"/>
                <a:cs typeface="Gotham Medium" charset="0"/>
              </a:endParaRPr>
            </a:p>
          </p:txBody>
        </p:sp>
      </p:grpSp>
      <p:sp>
        <p:nvSpPr>
          <p:cNvPr id="26" name="Right Arrow 25"/>
          <p:cNvSpPr/>
          <p:nvPr/>
        </p:nvSpPr>
        <p:spPr>
          <a:xfrm>
            <a:off x="5417161" y="3165083"/>
            <a:ext cx="653143" cy="260013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otham Medium" charset="0"/>
              <a:ea typeface="Gotham Medium" charset="0"/>
              <a:cs typeface="Gotham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55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binding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Gotham Medium" charset="0"/>
                <a:ea typeface="Gotham Medium" charset="0"/>
                <a:cs typeface="Gotham Medium" charset="0"/>
              </a:rPr>
              <a:t>Data binding?</a:t>
            </a:r>
          </a:p>
          <a:p>
            <a:r>
              <a:rPr lang="en-US" dirty="0" smtClean="0">
                <a:latin typeface="Gotham Medium" charset="0"/>
                <a:ea typeface="Gotham Medium" charset="0"/>
                <a:cs typeface="Gotham Medium" charset="0"/>
              </a:rPr>
              <a:t>	</a:t>
            </a:r>
          </a:p>
          <a:p>
            <a:r>
              <a:rPr lang="en-US" sz="2400" dirty="0">
                <a:latin typeface="Gotham Medium" charset="0"/>
                <a:ea typeface="Gotham Medium" charset="0"/>
                <a:cs typeface="Gotham Medium" charset="0"/>
              </a:rPr>
              <a:t>	</a:t>
            </a:r>
            <a:r>
              <a:rPr lang="en-US" sz="2400" dirty="0" smtClean="0">
                <a:latin typeface="Gotham Medium" charset="0"/>
                <a:ea typeface="Gotham Medium" charset="0"/>
                <a:cs typeface="Gotham Medium" charset="0"/>
              </a:rPr>
              <a:t>Data </a:t>
            </a:r>
            <a:r>
              <a:rPr lang="en-US" sz="2400" dirty="0">
                <a:latin typeface="Gotham Medium" charset="0"/>
                <a:ea typeface="Gotham Medium" charset="0"/>
                <a:cs typeface="Gotham Medium" charset="0"/>
              </a:rPr>
              <a:t>binding is the process that establishes a connection between the application UI and business logic. If the </a:t>
            </a:r>
            <a:r>
              <a:rPr lang="en-US" sz="2400" dirty="0" smtClean="0">
                <a:latin typeface="Gotham Medium" charset="0"/>
                <a:ea typeface="Gotham Medium" charset="0"/>
                <a:cs typeface="Gotham Medium" charset="0"/>
              </a:rPr>
              <a:t>binding has </a:t>
            </a:r>
            <a:r>
              <a:rPr lang="en-US" sz="2400" dirty="0">
                <a:latin typeface="Gotham Medium" charset="0"/>
                <a:ea typeface="Gotham Medium" charset="0"/>
                <a:cs typeface="Gotham Medium" charset="0"/>
              </a:rPr>
              <a:t>the correct settings and the data provides the proper notifications, then, when the data changes its value, the elements that are bound to the data </a:t>
            </a:r>
            <a:r>
              <a:rPr lang="en-US" sz="2400" dirty="0" smtClean="0">
                <a:latin typeface="Gotham Medium" charset="0"/>
                <a:ea typeface="Gotham Medium" charset="0"/>
                <a:cs typeface="Gotham Medium" charset="0"/>
              </a:rPr>
              <a:t>reflect </a:t>
            </a:r>
            <a:r>
              <a:rPr lang="en-US" sz="2400" dirty="0">
                <a:latin typeface="Gotham Medium" charset="0"/>
                <a:ea typeface="Gotham Medium" charset="0"/>
                <a:cs typeface="Gotham Medium" charset="0"/>
              </a:rPr>
              <a:t>changes automatically</a:t>
            </a:r>
            <a:r>
              <a:rPr lang="en-US" sz="2400" dirty="0" smtClean="0">
                <a:latin typeface="Gotham Medium" charset="0"/>
                <a:ea typeface="Gotham Medium" charset="0"/>
                <a:cs typeface="Gotham Medium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311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binding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latin typeface="Gotham Medium" charset="0"/>
                <a:ea typeface="Gotham Medium" charset="0"/>
                <a:cs typeface="Gotham Medium" charset="0"/>
              </a:rPr>
              <a:t>Data </a:t>
            </a:r>
            <a:r>
              <a:rPr lang="en-US" sz="2800" dirty="0">
                <a:latin typeface="Gotham Medium" charset="0"/>
                <a:ea typeface="Gotham Medium" charset="0"/>
                <a:cs typeface="Gotham Medium" charset="0"/>
              </a:rPr>
              <a:t>binding methods for </a:t>
            </a:r>
            <a:r>
              <a:rPr lang="en-US" sz="2800" dirty="0" smtClean="0">
                <a:latin typeface="Gotham Medium" charset="0"/>
                <a:ea typeface="Gotham Medium" charset="0"/>
                <a:cs typeface="Gotham Medium" charset="0"/>
              </a:rPr>
              <a:t>iOS</a:t>
            </a:r>
          </a:p>
          <a:p>
            <a:endParaRPr lang="en-US" sz="2800" dirty="0">
              <a:latin typeface="Gotham Medium" charset="0"/>
              <a:ea typeface="Gotham Medium" charset="0"/>
              <a:cs typeface="Gotham Medium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Gotham Medium" charset="0"/>
                <a:ea typeface="Gotham Medium" charset="0"/>
                <a:cs typeface="Gotham Medium" charset="0"/>
              </a:rPr>
              <a:t>IOS SDK framework</a:t>
            </a:r>
          </a:p>
          <a:p>
            <a:pPr marL="660394" lvl="3" indent="-457200">
              <a:buFont typeface="Arial" charset="0"/>
              <a:buChar char="•"/>
            </a:pPr>
            <a:r>
              <a:rPr lang="en-US" sz="2000" dirty="0" smtClean="0">
                <a:latin typeface="Gotham Medium" charset="0"/>
                <a:ea typeface="Gotham Medium" charset="0"/>
                <a:cs typeface="Gotham Medium" charset="0"/>
              </a:rPr>
              <a:t>Objective-C</a:t>
            </a:r>
            <a:r>
              <a:rPr lang="en-US" sz="2000" dirty="0">
                <a:latin typeface="Gotham Medium" charset="0"/>
                <a:ea typeface="Gotham Medium" charset="0"/>
                <a:cs typeface="Gotham Medium" charset="0"/>
              </a:rPr>
              <a:t>: Key-Value </a:t>
            </a:r>
            <a:r>
              <a:rPr lang="en-US" sz="2000" dirty="0" err="1" smtClean="0">
                <a:latin typeface="Gotham Medium" charset="0"/>
                <a:ea typeface="Gotham Medium" charset="0"/>
                <a:cs typeface="Gotham Medium" charset="0"/>
              </a:rPr>
              <a:t>Obseving</a:t>
            </a:r>
            <a:r>
              <a:rPr lang="en-US" sz="2000" dirty="0" smtClean="0">
                <a:latin typeface="Gotham Medium" charset="0"/>
                <a:ea typeface="Gotham Medium" charset="0"/>
                <a:cs typeface="Gotham Medium" charset="0"/>
              </a:rPr>
              <a:t>(KVO)</a:t>
            </a:r>
            <a:endParaRPr lang="en-US" sz="2000" dirty="0">
              <a:latin typeface="Gotham Medium" charset="0"/>
              <a:ea typeface="Gotham Medium" charset="0"/>
              <a:cs typeface="Gotham Medium" charset="0"/>
            </a:endParaRPr>
          </a:p>
          <a:p>
            <a:pPr marL="660394" lvl="3" indent="-457200">
              <a:buFont typeface="Arial" charset="0"/>
              <a:buChar char="•"/>
            </a:pPr>
            <a:r>
              <a:rPr lang="en-US" sz="2000" dirty="0">
                <a:latin typeface="Gotham Medium" charset="0"/>
                <a:ea typeface="Gotham Medium" charset="0"/>
                <a:cs typeface="Gotham Medium" charset="0"/>
              </a:rPr>
              <a:t>Swift 3: </a:t>
            </a:r>
            <a:r>
              <a:rPr lang="en-US" sz="2000" dirty="0" err="1">
                <a:latin typeface="Gotham Medium" charset="0"/>
                <a:ea typeface="Gotham Medium" charset="0"/>
                <a:cs typeface="Gotham Medium" charset="0"/>
              </a:rPr>
              <a:t>didSet</a:t>
            </a:r>
            <a:r>
              <a:rPr lang="en-US" sz="2000" dirty="0">
                <a:latin typeface="Gotham Medium" charset="0"/>
                <a:ea typeface="Gotham Medium" charset="0"/>
                <a:cs typeface="Gotham Medium" charset="0"/>
              </a:rPr>
              <a:t> </a:t>
            </a:r>
            <a:endParaRPr lang="en-US" sz="2000" dirty="0" smtClean="0">
              <a:latin typeface="Gotham Medium" charset="0"/>
              <a:ea typeface="Gotham Medium" charset="0"/>
              <a:cs typeface="Gotham Medium" charset="0"/>
            </a:endParaRPr>
          </a:p>
          <a:p>
            <a:pPr marL="660394" lvl="3" indent="-457200">
              <a:buFont typeface="Arial" charset="0"/>
              <a:buChar char="•"/>
            </a:pPr>
            <a:endParaRPr lang="en-US" sz="1600" dirty="0" smtClean="0">
              <a:latin typeface="Gotham Medium" charset="0"/>
              <a:ea typeface="Gotham Medium" charset="0"/>
              <a:cs typeface="Gotham Medium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Gotham Medium" charset="0"/>
                <a:ea typeface="Gotham Medium" charset="0"/>
                <a:cs typeface="Gotham Medium" charset="0"/>
              </a:rPr>
              <a:t>Frameworks</a:t>
            </a:r>
          </a:p>
          <a:p>
            <a:pPr marL="660394" lvl="3" indent="-457200">
              <a:buFont typeface="Arial" charset="0"/>
              <a:buChar char="•"/>
            </a:pPr>
            <a:r>
              <a:rPr lang="en-US" sz="2000" dirty="0" smtClean="0">
                <a:latin typeface="Gotham Medium" charset="0"/>
                <a:ea typeface="Gotham Medium" charset="0"/>
                <a:cs typeface="Gotham Medium" charset="0"/>
              </a:rPr>
              <a:t>Bind framework: </a:t>
            </a:r>
            <a:r>
              <a:rPr lang="en-US" sz="2000" dirty="0" err="1" smtClean="0">
                <a:latin typeface="Gotham Medium" charset="0"/>
                <a:ea typeface="Gotham Medium" charset="0"/>
                <a:cs typeface="Gotham Medium" charset="0"/>
              </a:rPr>
              <a:t>AKABeacon</a:t>
            </a:r>
            <a:r>
              <a:rPr lang="en-US" sz="2000" dirty="0" smtClean="0">
                <a:latin typeface="Gotham Medium" charset="0"/>
                <a:ea typeface="Gotham Medium" charset="0"/>
                <a:cs typeface="Gotham Medium" charset="0"/>
              </a:rPr>
              <a:t>, </a:t>
            </a:r>
            <a:r>
              <a:rPr lang="en-US" sz="2000" dirty="0" err="1">
                <a:latin typeface="Gotham Medium" charset="0"/>
                <a:ea typeface="Gotham Medium" charset="0"/>
                <a:cs typeface="Gotham Medium" charset="0"/>
              </a:rPr>
              <a:t>RZDataBinding</a:t>
            </a:r>
            <a:endParaRPr lang="en-US" sz="2000" dirty="0" smtClean="0">
              <a:latin typeface="Gotham Medium" charset="0"/>
              <a:ea typeface="Gotham Medium" charset="0"/>
              <a:cs typeface="Gotham Medium" charset="0"/>
            </a:endParaRPr>
          </a:p>
          <a:p>
            <a:pPr marL="660394" lvl="3" indent="-457200">
              <a:buFont typeface="Arial" charset="0"/>
              <a:buChar char="•"/>
            </a:pPr>
            <a:r>
              <a:rPr lang="en-US" sz="2000" dirty="0" err="1" smtClean="0">
                <a:latin typeface="Gotham Medium" charset="0"/>
                <a:ea typeface="Gotham Medium" charset="0"/>
                <a:cs typeface="Gotham Medium" charset="0"/>
              </a:rPr>
              <a:t>Observerble</a:t>
            </a:r>
            <a:r>
              <a:rPr lang="en-US" sz="2000" dirty="0" smtClean="0">
                <a:latin typeface="Gotham Medium" charset="0"/>
                <a:ea typeface="Gotham Medium" charset="0"/>
                <a:cs typeface="Gotham Medium" charset="0"/>
              </a:rPr>
              <a:t> framework: </a:t>
            </a:r>
            <a:r>
              <a:rPr lang="en-US" sz="2000" dirty="0" err="1" smtClean="0">
                <a:latin typeface="Gotham Medium" charset="0"/>
                <a:ea typeface="Gotham Medium" charset="0"/>
                <a:cs typeface="Gotham Medium" charset="0"/>
              </a:rPr>
              <a:t>ReactiveCocoa</a:t>
            </a:r>
            <a:endParaRPr lang="en-US" sz="2000" dirty="0">
              <a:latin typeface="Gotham Medium" charset="0"/>
              <a:ea typeface="Gotham Medium" charset="0"/>
              <a:cs typeface="Gotham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66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Gotham Medium" charset="0"/>
                <a:ea typeface="Gotham Medium" charset="0"/>
                <a:cs typeface="Gotham Medium" charset="0"/>
              </a:rPr>
              <a:t>MVC(Model-View-Controller)?</a:t>
            </a:r>
          </a:p>
          <a:p>
            <a:r>
              <a:rPr lang="en-US" dirty="0" smtClean="0">
                <a:latin typeface="Gotham Medium" charset="0"/>
                <a:ea typeface="Gotham Medium" charset="0"/>
                <a:cs typeface="Gotham Medium" charset="0"/>
              </a:rPr>
              <a:t>Architecture Design in iOS with an example</a:t>
            </a:r>
          </a:p>
          <a:p>
            <a:pPr lvl="1"/>
            <a:r>
              <a:rPr lang="en-US" dirty="0" smtClean="0">
                <a:latin typeface="Gotham Medium" charset="0"/>
                <a:ea typeface="Gotham Medium" charset="0"/>
                <a:cs typeface="Gotham Medium" charset="0"/>
              </a:rPr>
              <a:t>MVC</a:t>
            </a:r>
          </a:p>
          <a:p>
            <a:pPr lvl="1"/>
            <a:r>
              <a:rPr lang="en-US" dirty="0" smtClean="0">
                <a:latin typeface="Gotham Medium" charset="0"/>
                <a:ea typeface="Gotham Medium" charset="0"/>
                <a:cs typeface="Gotham Medium" charset="0"/>
              </a:rPr>
              <a:t>MVP</a:t>
            </a:r>
          </a:p>
          <a:p>
            <a:pPr lvl="1"/>
            <a:r>
              <a:rPr lang="en-US" dirty="0" smtClean="0">
                <a:latin typeface="Gotham Medium" charset="0"/>
                <a:ea typeface="Gotham Medium" charset="0"/>
                <a:cs typeface="Gotham Medium" charset="0"/>
              </a:rPr>
              <a:t>MVVM</a:t>
            </a:r>
          </a:p>
          <a:p>
            <a:pPr lvl="2"/>
            <a:r>
              <a:rPr lang="en-US" dirty="0">
                <a:latin typeface="Gotham Medium" charset="0"/>
                <a:ea typeface="Gotham Medium" charset="0"/>
                <a:cs typeface="Gotham Medium" charset="0"/>
              </a:rPr>
              <a:t>Data binding</a:t>
            </a:r>
          </a:p>
          <a:p>
            <a:pPr lvl="2"/>
            <a:r>
              <a:rPr lang="en-US" dirty="0" smtClean="0">
                <a:latin typeface="Gotham Medium" charset="0"/>
                <a:ea typeface="Gotham Medium" charset="0"/>
                <a:cs typeface="Gotham Medium" charset="0"/>
              </a:rPr>
              <a:t>MVVM</a:t>
            </a:r>
          </a:p>
          <a:p>
            <a:pPr lvl="1"/>
            <a:r>
              <a:rPr lang="en-US" dirty="0" smtClean="0">
                <a:latin typeface="Gotham Medium" charset="0"/>
                <a:ea typeface="Gotham Medium" charset="0"/>
                <a:cs typeface="Gotham Medium" charset="0"/>
              </a:rPr>
              <a:t>VIPER</a:t>
            </a:r>
          </a:p>
          <a:p>
            <a:r>
              <a:rPr lang="en-US" dirty="0" smtClean="0">
                <a:latin typeface="Gotham Medium" charset="0"/>
                <a:ea typeface="Gotham Medium" charset="0"/>
                <a:cs typeface="Gotham Medium" charset="0"/>
              </a:rPr>
              <a:t>Our application(simplified POC)</a:t>
            </a:r>
          </a:p>
        </p:txBody>
      </p:sp>
    </p:spTree>
    <p:extLst>
      <p:ext uri="{BB962C8B-B14F-4D97-AF65-F5344CB8AC3E}">
        <p14:creationId xmlns:p14="http://schemas.microsoft.com/office/powerpoint/2010/main" val="113213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244"/>
    </mc:Choice>
    <mc:Fallback xmlns="">
      <p:transition spd="slow" advTm="88244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binding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Gotham Medium" charset="0"/>
                <a:ea typeface="Gotham Medium" charset="0"/>
                <a:cs typeface="Gotham Medium" charset="0"/>
              </a:rPr>
              <a:t>Data binding for Objective-C: KVO</a:t>
            </a:r>
          </a:p>
          <a:p>
            <a:endParaRPr lang="en-US" dirty="0">
              <a:latin typeface="Gotham Medium" charset="0"/>
              <a:ea typeface="Gotham Medium" charset="0"/>
              <a:cs typeface="Gotham Medium" charset="0"/>
            </a:endParaRPr>
          </a:p>
          <a:p>
            <a:endParaRPr lang="en-US" dirty="0" smtClean="0">
              <a:latin typeface="Gotham Medium" charset="0"/>
              <a:ea typeface="Gotham Medium" charset="0"/>
              <a:cs typeface="Gotham Medium" charset="0"/>
            </a:endParaRPr>
          </a:p>
          <a:p>
            <a:endParaRPr lang="en-US" dirty="0" smtClean="0">
              <a:latin typeface="Gotham Medium" charset="0"/>
              <a:ea typeface="Gotham Medium" charset="0"/>
              <a:cs typeface="Gotham Medium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32" y="3999182"/>
            <a:ext cx="10058400" cy="9175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08" y="2134549"/>
            <a:ext cx="10058400" cy="16614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08" y="5119910"/>
            <a:ext cx="4774045" cy="102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5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binding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Gotham Medium" charset="0"/>
                <a:ea typeface="Gotham Medium" charset="0"/>
                <a:cs typeface="Gotham Medium" charset="0"/>
              </a:rPr>
              <a:t>Data binding for Swift 3: </a:t>
            </a:r>
            <a:r>
              <a:rPr lang="en-US" dirty="0" err="1" smtClean="0">
                <a:latin typeface="Gotham Medium" charset="0"/>
                <a:ea typeface="Gotham Medium" charset="0"/>
                <a:cs typeface="Gotham Medium" charset="0"/>
              </a:rPr>
              <a:t>didSet</a:t>
            </a:r>
            <a:endParaRPr lang="en-US" dirty="0" smtClean="0">
              <a:latin typeface="Gotham Medium" charset="0"/>
              <a:ea typeface="Gotham Medium" charset="0"/>
              <a:cs typeface="Gotham Medium" charset="0"/>
            </a:endParaRPr>
          </a:p>
          <a:p>
            <a:endParaRPr lang="en-US" dirty="0">
              <a:latin typeface="Gotham Medium" charset="0"/>
              <a:ea typeface="Gotham Medium" charset="0"/>
              <a:cs typeface="Gotham Medium" charset="0"/>
            </a:endParaRPr>
          </a:p>
          <a:p>
            <a:endParaRPr lang="en-US" dirty="0" smtClean="0">
              <a:latin typeface="Gotham Medium" charset="0"/>
              <a:ea typeface="Gotham Medium" charset="0"/>
              <a:cs typeface="Gotham Medium" charset="0"/>
            </a:endParaRPr>
          </a:p>
          <a:p>
            <a:endParaRPr lang="en-US" dirty="0" smtClean="0">
              <a:latin typeface="Gotham Medium" charset="0"/>
              <a:ea typeface="Gotham Medium" charset="0"/>
              <a:cs typeface="Gotham Medium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05" y="3755390"/>
            <a:ext cx="7734300" cy="1993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05" y="2222499"/>
            <a:ext cx="5397500" cy="1308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53788" y="2660073"/>
            <a:ext cx="3835730" cy="870526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89413" y="4061362"/>
            <a:ext cx="7018316" cy="1258783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5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141269" y="1812592"/>
            <a:ext cx="1374049" cy="330032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rPr>
              <a:t>View</a:t>
            </a:r>
          </a:p>
          <a:p>
            <a:pPr algn="ctr"/>
            <a:endParaRPr lang="en-US" dirty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 smtClean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 smtClean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 smtClean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 smtClean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 smtClean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97884" y="3772452"/>
            <a:ext cx="1097749" cy="100720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otham Medium" charset="0"/>
                <a:ea typeface="Gotham Medium" charset="0"/>
                <a:cs typeface="Gotham Medium" charset="0"/>
              </a:rPr>
              <a:t>Label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813333" y="3244024"/>
            <a:ext cx="2451798" cy="163788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rPr>
              <a:t>Model</a:t>
            </a:r>
          </a:p>
          <a:p>
            <a:pPr algn="ctr"/>
            <a:endParaRPr lang="en-US" dirty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 smtClean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 smtClean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619525" y="1812591"/>
            <a:ext cx="2157522" cy="330032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rPr>
              <a:t>ViewModel</a:t>
            </a:r>
            <a:endParaRPr lang="en-US" dirty="0" smtClean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 smtClean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 smtClean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 smtClean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 smtClean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 smtClean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85397" y="2509841"/>
            <a:ext cx="1110236" cy="100720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otham Medium" charset="0"/>
                <a:ea typeface="Gotham Medium" charset="0"/>
                <a:cs typeface="Gotham Medium" charset="0"/>
              </a:rPr>
              <a:t>Button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72552" y="2940036"/>
            <a:ext cx="1345248" cy="13452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9961" y="2256015"/>
            <a:ext cx="597402" cy="5974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4594" y="3013443"/>
            <a:ext cx="613830" cy="613830"/>
          </a:xfrm>
          <a:prstGeom prst="rect">
            <a:avLst/>
          </a:prstGeom>
        </p:spPr>
      </p:pic>
      <p:sp>
        <p:nvSpPr>
          <p:cNvPr id="13" name="Left-Right Arrow 12"/>
          <p:cNvSpPr/>
          <p:nvPr/>
        </p:nvSpPr>
        <p:spPr>
          <a:xfrm>
            <a:off x="2201874" y="2875794"/>
            <a:ext cx="899617" cy="282225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044513" y="3780979"/>
            <a:ext cx="1989437" cy="100720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otham Medium" charset="0"/>
                <a:ea typeface="Gotham Medium" charset="0"/>
                <a:cs typeface="Gotham Medium" charset="0"/>
              </a:rPr>
              <a:t>Person</a:t>
            </a:r>
          </a:p>
          <a:p>
            <a:pPr algn="ctr"/>
            <a:r>
              <a:rPr lang="en-US" dirty="0" smtClean="0">
                <a:latin typeface="Gotham Medium" charset="0"/>
                <a:ea typeface="Gotham Medium" charset="0"/>
                <a:cs typeface="Gotham Medium" charset="0"/>
              </a:rPr>
              <a:t>“Marquez”</a:t>
            </a:r>
          </a:p>
        </p:txBody>
      </p:sp>
      <p:sp>
        <p:nvSpPr>
          <p:cNvPr id="16" name="Right Arrow 15"/>
          <p:cNvSpPr/>
          <p:nvPr/>
        </p:nvSpPr>
        <p:spPr>
          <a:xfrm rot="10800000">
            <a:off x="2201873" y="4162777"/>
            <a:ext cx="786676" cy="28125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otham Medium" charset="0"/>
              <a:ea typeface="Gotham Medium" charset="0"/>
              <a:cs typeface="Gotham Medium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4594" y="4268075"/>
            <a:ext cx="613830" cy="613830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4412874" y="2860343"/>
            <a:ext cx="1514563" cy="29767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927437" y="2518122"/>
            <a:ext cx="1541697" cy="100720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latin typeface="Gotham Medium" charset="0"/>
                <a:ea typeface="Gotham Medium" charset="0"/>
                <a:cs typeface="Gotham Medium" charset="0"/>
              </a:rPr>
              <a:t>showGreeting</a:t>
            </a:r>
            <a:endParaRPr lang="en-US" sz="1400" dirty="0" smtClean="0"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24" name="Right Arrow 23"/>
          <p:cNvSpPr/>
          <p:nvPr/>
        </p:nvSpPr>
        <p:spPr>
          <a:xfrm>
            <a:off x="4412874" y="4162775"/>
            <a:ext cx="1514560" cy="252603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25" name="Right Arrow 24"/>
          <p:cNvSpPr/>
          <p:nvPr/>
        </p:nvSpPr>
        <p:spPr>
          <a:xfrm>
            <a:off x="4535822" y="1959027"/>
            <a:ext cx="1063197" cy="29698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49828" y="1741853"/>
            <a:ext cx="7409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Gotham Medium" charset="0"/>
                <a:ea typeface="Gotham Medium" charset="0"/>
                <a:cs typeface="Gotham Medium" charset="0"/>
              </a:rPr>
              <a:t>Owned</a:t>
            </a:r>
            <a:endParaRPr lang="en-US" sz="1200" dirty="0"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760512" y="2148790"/>
            <a:ext cx="5373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Gotham Medium" charset="0"/>
                <a:ea typeface="Gotham Medium" charset="0"/>
                <a:cs typeface="Gotham Medium" charset="0"/>
              </a:rPr>
              <a:t>Bind</a:t>
            </a:r>
            <a:endParaRPr lang="en-US" sz="1200" dirty="0"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469134" y="2933334"/>
            <a:ext cx="940002" cy="15169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5400000">
            <a:off x="7602294" y="3588481"/>
            <a:ext cx="1461989" cy="15169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10800000">
            <a:off x="7469133" y="4205769"/>
            <a:ext cx="1575379" cy="252603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5927436" y="3828470"/>
            <a:ext cx="1541697" cy="100720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otham Medium" charset="0"/>
                <a:ea typeface="Gotham Medium" charset="0"/>
                <a:cs typeface="Gotham Medium" charset="0"/>
              </a:rPr>
              <a:t>g</a:t>
            </a:r>
            <a:r>
              <a:rPr lang="en-US" sz="1400" dirty="0" smtClean="0">
                <a:latin typeface="Gotham Medium" charset="0"/>
                <a:ea typeface="Gotham Medium" charset="0"/>
                <a:cs typeface="Gotham Medium" charset="0"/>
              </a:rPr>
              <a:t>reeting</a:t>
            </a:r>
          </a:p>
          <a:p>
            <a:pPr algn="ctr"/>
            <a:r>
              <a:rPr lang="en-US" sz="1400" dirty="0" smtClean="0">
                <a:latin typeface="Gotham Medium" charset="0"/>
                <a:ea typeface="Gotham Medium" charset="0"/>
                <a:cs typeface="Gotham Medium" charset="0"/>
              </a:rPr>
              <a:t>&lt;String&gt;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803722" y="4337274"/>
            <a:ext cx="5373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smtClean="0">
                <a:latin typeface="Gotham Medium" charset="0"/>
                <a:ea typeface="Gotham Medium" charset="0"/>
                <a:cs typeface="Gotham Medium" charset="0"/>
              </a:rPr>
              <a:t>Bind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4794456" y="3048205"/>
            <a:ext cx="5373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Gotham Medium" charset="0"/>
                <a:ea typeface="Gotham Medium" charset="0"/>
                <a:cs typeface="Gotham Medium" charset="0"/>
              </a:rPr>
              <a:t>Bind</a:t>
            </a:r>
            <a:endParaRPr lang="en-US" sz="1200" dirty="0"/>
          </a:p>
        </p:txBody>
      </p:sp>
      <p:sp>
        <p:nvSpPr>
          <p:cNvPr id="34" name="Rectangle 33"/>
          <p:cNvSpPr/>
          <p:nvPr/>
        </p:nvSpPr>
        <p:spPr>
          <a:xfrm>
            <a:off x="4535822" y="2644932"/>
            <a:ext cx="10791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Gotham Medium" charset="0"/>
                <a:ea typeface="Gotham Medium" charset="0"/>
                <a:cs typeface="Gotham Medium" charset="0"/>
              </a:rPr>
              <a:t>User-action</a:t>
            </a:r>
            <a:endParaRPr lang="en-US" sz="1200" dirty="0"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802668" y="3938055"/>
            <a:ext cx="546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smtClean="0">
                <a:latin typeface="Gotham Medium" charset="0"/>
                <a:ea typeface="Gotham Medium" charset="0"/>
                <a:cs typeface="Gotham Medium" charset="0"/>
              </a:rPr>
              <a:t>Data</a:t>
            </a:r>
            <a:endParaRPr lang="en-US" sz="1200" dirty="0">
              <a:latin typeface="Gotham Medium" charset="0"/>
              <a:ea typeface="Gotham Medium" charset="0"/>
              <a:cs typeface="Gotham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0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42" y="4879284"/>
            <a:ext cx="4153569" cy="11723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42" y="1134491"/>
            <a:ext cx="10058400" cy="324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33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42" y="4879284"/>
            <a:ext cx="4153569" cy="11723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42" y="1134491"/>
            <a:ext cx="10058400" cy="324972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72821" y="1134491"/>
            <a:ext cx="4625455" cy="34972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No need</a:t>
            </a:r>
          </a:p>
          <a:p>
            <a:pPr algn="ctr"/>
            <a:r>
              <a:rPr lang="en-US" sz="4000" dirty="0" smtClean="0"/>
              <a:t>To see</a:t>
            </a:r>
          </a:p>
          <a:p>
            <a:pPr algn="ctr"/>
            <a:r>
              <a:rPr lang="en-US" sz="4000" dirty="0" smtClean="0"/>
              <a:t>For testing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050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MVVM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>
                <a:latin typeface="Gotham Medium" charset="0"/>
                <a:ea typeface="Gotham Medium" charset="0"/>
                <a:cs typeface="Gotham Medium" charset="0"/>
              </a:rPr>
              <a:t>Pros</a:t>
            </a:r>
          </a:p>
          <a:p>
            <a:pPr lvl="1"/>
            <a:r>
              <a:rPr lang="en-US" sz="2000" dirty="0" smtClean="0">
                <a:latin typeface="Gotham Medium" charset="0"/>
                <a:ea typeface="Gotham Medium" charset="0"/>
                <a:cs typeface="Gotham Medium" charset="0"/>
              </a:rPr>
              <a:t>Unit test is more easier (</a:t>
            </a:r>
            <a:r>
              <a:rPr lang="en-US" sz="2000" dirty="0" err="1" smtClean="0">
                <a:latin typeface="Gotham Medium" charset="0"/>
                <a:ea typeface="Gotham Medium" charset="0"/>
                <a:cs typeface="Gotham Medium" charset="0"/>
              </a:rPr>
              <a:t>ViewModel</a:t>
            </a:r>
            <a:r>
              <a:rPr lang="en-US" sz="2000" dirty="0" smtClean="0">
                <a:latin typeface="Gotham Medium" charset="0"/>
                <a:ea typeface="Gotham Medium" charset="0"/>
                <a:cs typeface="Gotham Medium" charset="0"/>
              </a:rPr>
              <a:t> doesn’t need to know about view)</a:t>
            </a:r>
          </a:p>
          <a:p>
            <a:pPr lvl="1"/>
            <a:r>
              <a:rPr lang="en-US" sz="2000" dirty="0" smtClean="0">
                <a:latin typeface="Gotham Medium" charset="0"/>
                <a:ea typeface="Gotham Medium" charset="0"/>
                <a:cs typeface="Gotham Medium" charset="0"/>
              </a:rPr>
              <a:t>No need to make virtual view</a:t>
            </a:r>
          </a:p>
          <a:p>
            <a:pPr lvl="1"/>
            <a:r>
              <a:rPr lang="en-US" sz="2000" dirty="0" smtClean="0">
                <a:latin typeface="Gotham Medium" charset="0"/>
                <a:ea typeface="Gotham Medium" charset="0"/>
                <a:cs typeface="Gotham Medium" charset="0"/>
              </a:rPr>
              <a:t>Fast-reactive programming model, less code than MVP</a:t>
            </a:r>
            <a:br>
              <a:rPr lang="en-US" sz="2000" dirty="0" smtClean="0">
                <a:latin typeface="Gotham Medium" charset="0"/>
                <a:ea typeface="Gotham Medium" charset="0"/>
                <a:cs typeface="Gotham Medium" charset="0"/>
              </a:rPr>
            </a:br>
            <a:r>
              <a:rPr lang="en-US" sz="2000" dirty="0" smtClean="0">
                <a:latin typeface="Gotham Medium" charset="0"/>
                <a:ea typeface="Gotham Medium" charset="0"/>
                <a:cs typeface="Gotham Medium" charset="0"/>
              </a:rPr>
              <a:t>(because of data-binding)</a:t>
            </a:r>
          </a:p>
          <a:p>
            <a:pPr lvl="1"/>
            <a:endParaRPr lang="en-US" sz="2000" dirty="0" smtClean="0">
              <a:latin typeface="Gotham Medium" charset="0"/>
              <a:ea typeface="Gotham Medium" charset="0"/>
              <a:cs typeface="Gotham Medium" charset="0"/>
            </a:endParaRPr>
          </a:p>
          <a:p>
            <a:r>
              <a:rPr lang="en-US" sz="3200" dirty="0" smtClean="0">
                <a:latin typeface="Gotham Medium" charset="0"/>
                <a:ea typeface="Gotham Medium" charset="0"/>
                <a:cs typeface="Gotham Medium" charset="0"/>
              </a:rPr>
              <a:t>Cons</a:t>
            </a:r>
          </a:p>
          <a:p>
            <a:pPr lvl="1"/>
            <a:r>
              <a:rPr lang="en-US" sz="2000" dirty="0" smtClean="0">
                <a:latin typeface="Gotham Medium" charset="0"/>
                <a:ea typeface="Gotham Medium" charset="0"/>
                <a:cs typeface="Gotham Medium" charset="0"/>
              </a:rPr>
              <a:t>View has more responsibilities(view need to update itself)</a:t>
            </a:r>
          </a:p>
          <a:p>
            <a:pPr lvl="1"/>
            <a:r>
              <a:rPr lang="en-US" sz="2000" dirty="0" smtClean="0">
                <a:latin typeface="Gotham Medium" charset="0"/>
                <a:ea typeface="Gotham Medium" charset="0"/>
                <a:cs typeface="Gotham Medium" charset="0"/>
              </a:rPr>
              <a:t>Complex to express view binding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252" y="306917"/>
            <a:ext cx="7185081" cy="140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2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VIPER </a:t>
            </a:r>
            <a:r>
              <a:rPr lang="en-US" sz="3200" dirty="0" smtClean="0"/>
              <a:t>(View-Interactor-</a:t>
            </a:r>
            <a:r>
              <a:rPr lang="en-US" sz="3200" dirty="0" err="1" smtClean="0"/>
              <a:t>Presentor</a:t>
            </a:r>
            <a:r>
              <a:rPr lang="en-US" sz="3200" dirty="0" smtClean="0"/>
              <a:t>-Entity-Router)</a:t>
            </a:r>
            <a:endParaRPr lang="en-US" sz="3200" dirty="0"/>
          </a:p>
        </p:txBody>
      </p:sp>
      <p:grpSp>
        <p:nvGrpSpPr>
          <p:cNvPr id="4" name="Group 3"/>
          <p:cNvGrpSpPr/>
          <p:nvPr/>
        </p:nvGrpSpPr>
        <p:grpSpPr>
          <a:xfrm>
            <a:off x="426069" y="1419249"/>
            <a:ext cx="11522521" cy="4781306"/>
            <a:chOff x="390443" y="1644880"/>
            <a:chExt cx="11522521" cy="4781306"/>
          </a:xfrm>
        </p:grpSpPr>
        <p:grpSp>
          <p:nvGrpSpPr>
            <p:cNvPr id="25" name="Group 24"/>
            <p:cNvGrpSpPr/>
            <p:nvPr/>
          </p:nvGrpSpPr>
          <p:grpSpPr>
            <a:xfrm>
              <a:off x="390443" y="2585593"/>
              <a:ext cx="11270436" cy="2241532"/>
              <a:chOff x="555125" y="1751579"/>
              <a:chExt cx="11270436" cy="2241532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555125" y="1751579"/>
                <a:ext cx="11270436" cy="2241532"/>
                <a:chOff x="555125" y="1751579"/>
                <a:chExt cx="11270436" cy="2241532"/>
              </a:xfrm>
            </p:grpSpPr>
            <p:sp>
              <p:nvSpPr>
                <p:cNvPr id="6" name="Rounded Rectangle 5"/>
                <p:cNvSpPr/>
                <p:nvPr/>
              </p:nvSpPr>
              <p:spPr>
                <a:xfrm>
                  <a:off x="2882995" y="2150346"/>
                  <a:ext cx="2451798" cy="1637881"/>
                </a:xfrm>
                <a:prstGeom prst="roundRect">
                  <a:avLst/>
                </a:prstGeom>
                <a:solidFill>
                  <a:schemeClr val="bg1"/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ysClr val="windowText" lastClr="000000"/>
                      </a:solidFill>
                      <a:latin typeface="Gotham Medium" charset="0"/>
                      <a:ea typeface="Gotham Medium" charset="0"/>
                      <a:cs typeface="Gotham Medium" charset="0"/>
                    </a:rPr>
                    <a:t>View</a:t>
                  </a:r>
                </a:p>
                <a:p>
                  <a:pPr algn="ctr"/>
                  <a:endParaRPr lang="en-US" sz="1600" dirty="0">
                    <a:solidFill>
                      <a:sysClr val="windowText" lastClr="000000"/>
                    </a:solidFill>
                    <a:latin typeface="Gotham Medium" charset="0"/>
                    <a:ea typeface="Gotham Medium" charset="0"/>
                    <a:cs typeface="Gotham Medium" charset="0"/>
                  </a:endParaRPr>
                </a:p>
                <a:p>
                  <a:pPr algn="ctr"/>
                  <a:r>
                    <a:rPr lang="en-US" sz="1600" dirty="0" err="1" smtClean="0">
                      <a:solidFill>
                        <a:sysClr val="windowText" lastClr="000000"/>
                      </a:solidFill>
                      <a:latin typeface="Gotham Medium" charset="0"/>
                      <a:ea typeface="Gotham Medium" charset="0"/>
                      <a:cs typeface="Gotham Medium" charset="0"/>
                    </a:rPr>
                    <a:t>Main.storyboard</a:t>
                  </a:r>
                  <a:endParaRPr lang="en-US" sz="1600" dirty="0" smtClean="0">
                    <a:solidFill>
                      <a:sysClr val="windowText" lastClr="000000"/>
                    </a:solidFill>
                    <a:latin typeface="Gotham Medium" charset="0"/>
                    <a:ea typeface="Gotham Medium" charset="0"/>
                    <a:cs typeface="Gotham Medium" charset="0"/>
                  </a:endParaRPr>
                </a:p>
                <a:p>
                  <a:pPr algn="ctr"/>
                  <a:r>
                    <a:rPr lang="en-US" sz="1600" dirty="0" err="1" smtClean="0">
                      <a:solidFill>
                        <a:sysClr val="windowText" lastClr="000000"/>
                      </a:solidFill>
                      <a:latin typeface="Gotham Medium" charset="0"/>
                      <a:ea typeface="Gotham Medium" charset="0"/>
                      <a:cs typeface="Gotham Medium" charset="0"/>
                    </a:rPr>
                    <a:t>ViewController.swift</a:t>
                  </a:r>
                  <a:endParaRPr lang="en-US" sz="1600" dirty="0" smtClean="0">
                    <a:solidFill>
                      <a:sysClr val="windowText" lastClr="000000"/>
                    </a:solidFill>
                    <a:latin typeface="Gotham Medium" charset="0"/>
                    <a:ea typeface="Gotham Medium" charset="0"/>
                    <a:cs typeface="Gotham Medium" charset="0"/>
                  </a:endParaRPr>
                </a:p>
                <a:p>
                  <a:pPr algn="ctr"/>
                  <a:r>
                    <a:rPr lang="en-US" sz="1600" dirty="0" smtClean="0">
                      <a:solidFill>
                        <a:sysClr val="windowText" lastClr="000000"/>
                      </a:solidFill>
                      <a:latin typeface="Gotham Medium" charset="0"/>
                      <a:ea typeface="Gotham Medium" charset="0"/>
                      <a:cs typeface="Gotham Medium" charset="0"/>
                    </a:rPr>
                    <a:t>View&lt;Protocol&gt;</a:t>
                  </a:r>
                </a:p>
              </p:txBody>
            </p:sp>
            <p:sp>
              <p:nvSpPr>
                <p:cNvPr id="7" name="Rounded Rectangle 6"/>
                <p:cNvSpPr/>
                <p:nvPr/>
              </p:nvSpPr>
              <p:spPr>
                <a:xfrm>
                  <a:off x="9373763" y="2137732"/>
                  <a:ext cx="2451798" cy="1637881"/>
                </a:xfrm>
                <a:prstGeom prst="roundRect">
                  <a:avLst/>
                </a:prstGeom>
                <a:solidFill>
                  <a:schemeClr val="bg1"/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ysClr val="windowText" lastClr="000000"/>
                      </a:solidFill>
                      <a:latin typeface="Gotham Medium" charset="0"/>
                      <a:ea typeface="Gotham Medium" charset="0"/>
                      <a:cs typeface="Gotham Medium" charset="0"/>
                    </a:rPr>
                    <a:t>Interactor</a:t>
                  </a:r>
                </a:p>
                <a:p>
                  <a:pPr algn="ctr"/>
                  <a:endParaRPr lang="en-US" sz="1600" dirty="0">
                    <a:solidFill>
                      <a:sysClr val="windowText" lastClr="000000"/>
                    </a:solidFill>
                    <a:latin typeface="Gotham Medium" charset="0"/>
                    <a:ea typeface="Gotham Medium" charset="0"/>
                    <a:cs typeface="Gotham Medium" charset="0"/>
                  </a:endParaRPr>
                </a:p>
                <a:p>
                  <a:pPr algn="ctr"/>
                  <a:r>
                    <a:rPr lang="en-US" sz="1600" dirty="0" err="1" smtClean="0">
                      <a:solidFill>
                        <a:sysClr val="windowText" lastClr="000000"/>
                      </a:solidFill>
                      <a:latin typeface="Gotham Medium" charset="0"/>
                      <a:ea typeface="Gotham Medium" charset="0"/>
                      <a:cs typeface="Gotham Medium" charset="0"/>
                    </a:rPr>
                    <a:t>Interactor.swift</a:t>
                  </a:r>
                  <a:endParaRPr lang="en-US" sz="1600" dirty="0" smtClean="0">
                    <a:solidFill>
                      <a:sysClr val="windowText" lastClr="000000"/>
                    </a:solidFill>
                    <a:latin typeface="Gotham Medium" charset="0"/>
                    <a:ea typeface="Gotham Medium" charset="0"/>
                    <a:cs typeface="Gotham Medium" charset="0"/>
                  </a:endParaRPr>
                </a:p>
                <a:p>
                  <a:pPr algn="ctr"/>
                  <a:endParaRPr lang="en-US" sz="1600" dirty="0" smtClean="0">
                    <a:solidFill>
                      <a:sysClr val="windowText" lastClr="000000"/>
                    </a:solidFill>
                    <a:latin typeface="Gotham Medium" charset="0"/>
                    <a:ea typeface="Gotham Medium" charset="0"/>
                    <a:cs typeface="Gotham Medium" charset="0"/>
                  </a:endParaRPr>
                </a:p>
              </p:txBody>
            </p:sp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555125" y="2389724"/>
                  <a:ext cx="1345248" cy="1345248"/>
                </a:xfrm>
                <a:prstGeom prst="rect">
                  <a:avLst/>
                </a:prstGeom>
              </p:spPr>
            </p:pic>
            <p:sp>
              <p:nvSpPr>
                <p:cNvPr id="9" name="Rounded Rectangle 8"/>
                <p:cNvSpPr/>
                <p:nvPr/>
              </p:nvSpPr>
              <p:spPr>
                <a:xfrm>
                  <a:off x="6096000" y="2150346"/>
                  <a:ext cx="2548932" cy="1637881"/>
                </a:xfrm>
                <a:prstGeom prst="roundRect">
                  <a:avLst/>
                </a:prstGeom>
                <a:solidFill>
                  <a:schemeClr val="bg1"/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ysClr val="windowText" lastClr="000000"/>
                      </a:solidFill>
                      <a:latin typeface="Gotham Medium" charset="0"/>
                      <a:ea typeface="Gotham Medium" charset="0"/>
                      <a:cs typeface="Gotham Medium" charset="0"/>
                    </a:rPr>
                    <a:t>Presenter</a:t>
                  </a:r>
                </a:p>
                <a:p>
                  <a:pPr algn="ctr"/>
                  <a:endParaRPr lang="en-US" sz="1600" dirty="0">
                    <a:solidFill>
                      <a:sysClr val="windowText" lastClr="000000"/>
                    </a:solidFill>
                    <a:latin typeface="Gotham Medium" charset="0"/>
                    <a:ea typeface="Gotham Medium" charset="0"/>
                    <a:cs typeface="Gotham Medium" charset="0"/>
                  </a:endParaRPr>
                </a:p>
                <a:p>
                  <a:pPr algn="ctr"/>
                  <a:r>
                    <a:rPr lang="en-US" sz="1600" dirty="0" err="1" smtClean="0">
                      <a:solidFill>
                        <a:sysClr val="windowText" lastClr="000000"/>
                      </a:solidFill>
                      <a:latin typeface="Gotham Medium" charset="0"/>
                      <a:ea typeface="Gotham Medium" charset="0"/>
                      <a:cs typeface="Gotham Medium" charset="0"/>
                    </a:rPr>
                    <a:t>ViewPresenter.swift</a:t>
                  </a:r>
                  <a:endParaRPr lang="en-US" sz="1600" dirty="0" smtClean="0">
                    <a:solidFill>
                      <a:sysClr val="windowText" lastClr="000000"/>
                    </a:solidFill>
                    <a:latin typeface="Gotham Medium" charset="0"/>
                    <a:ea typeface="Gotham Medium" charset="0"/>
                    <a:cs typeface="Gotham Medium" charset="0"/>
                  </a:endParaRPr>
                </a:p>
                <a:p>
                  <a:pPr algn="ctr"/>
                  <a:r>
                    <a:rPr lang="en-US" sz="1600" dirty="0" smtClean="0">
                      <a:solidFill>
                        <a:sysClr val="windowText" lastClr="000000"/>
                      </a:solidFill>
                      <a:latin typeface="Gotham Medium" charset="0"/>
                      <a:ea typeface="Gotham Medium" charset="0"/>
                      <a:cs typeface="Gotham Medium" charset="0"/>
                    </a:rPr>
                    <a:t>Presenter&lt;protocol&gt;</a:t>
                  </a:r>
                </a:p>
                <a:p>
                  <a:pPr algn="ctr"/>
                  <a:r>
                    <a:rPr lang="en-US" sz="1600" dirty="0" smtClean="0">
                      <a:solidFill>
                        <a:sysClr val="windowText" lastClr="000000"/>
                      </a:solidFill>
                      <a:latin typeface="Gotham Medium" charset="0"/>
                      <a:ea typeface="Gotham Medium" charset="0"/>
                      <a:cs typeface="Gotham Medium" charset="0"/>
                    </a:rPr>
                    <a:t>View&lt;protocol&gt;</a:t>
                  </a:r>
                </a:p>
              </p:txBody>
            </p:sp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43783" y="3395709"/>
                  <a:ext cx="597402" cy="597402"/>
                </a:xfrm>
                <a:prstGeom prst="rect">
                  <a:avLst/>
                </a:prstGeom>
              </p:spPr>
            </p:pic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35569" y="2054498"/>
                  <a:ext cx="613830" cy="613830"/>
                </a:xfrm>
                <a:prstGeom prst="rect">
                  <a:avLst/>
                </a:prstGeom>
              </p:spPr>
            </p:pic>
            <p:sp>
              <p:nvSpPr>
                <p:cNvPr id="12" name="Left-Right Arrow 11"/>
                <p:cNvSpPr/>
                <p:nvPr/>
              </p:nvSpPr>
              <p:spPr>
                <a:xfrm>
                  <a:off x="1771884" y="2819022"/>
                  <a:ext cx="1101945" cy="275299"/>
                </a:xfrm>
                <a:prstGeom prst="leftRightArrow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Gotham Medium" charset="0"/>
                    <a:ea typeface="Gotham Medium" charset="0"/>
                    <a:cs typeface="Gotham Medium" charset="0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2035569" y="2559009"/>
                  <a:ext cx="7264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Gotham Medium" charset="0"/>
                      <a:ea typeface="Gotham Medium" charset="0"/>
                      <a:cs typeface="Gotham Medium" charset="0"/>
                    </a:rPr>
                    <a:t>Sees</a:t>
                  </a:r>
                  <a:endParaRPr lang="en-US" dirty="0">
                    <a:latin typeface="Gotham Medium" charset="0"/>
                    <a:ea typeface="Gotham Medium" charset="0"/>
                    <a:cs typeface="Gotham Medium" charset="0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2022304" y="3045063"/>
                  <a:ext cx="7296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Gotham Medium" charset="0"/>
                      <a:ea typeface="Gotham Medium" charset="0"/>
                      <a:cs typeface="Gotham Medium" charset="0"/>
                    </a:rPr>
                    <a:t>Uses</a:t>
                  </a:r>
                  <a:endParaRPr lang="en-US" dirty="0">
                    <a:latin typeface="Gotham Medium" charset="0"/>
                    <a:ea typeface="Gotham Medium" charset="0"/>
                    <a:cs typeface="Gotham Medium" charset="0"/>
                  </a:endParaRPr>
                </a:p>
              </p:txBody>
            </p:sp>
            <p:sp>
              <p:nvSpPr>
                <p:cNvPr id="15" name="Right Arrow 14"/>
                <p:cNvSpPr/>
                <p:nvPr/>
              </p:nvSpPr>
              <p:spPr>
                <a:xfrm rot="10800000">
                  <a:off x="8660718" y="3212152"/>
                  <a:ext cx="653143" cy="260013"/>
                </a:xfrm>
                <a:prstGeom prst="rightArrow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Gotham Medium" charset="0"/>
                    <a:ea typeface="Gotham Medium" charset="0"/>
                    <a:cs typeface="Gotham Medium" charset="0"/>
                  </a:endParaRPr>
                </a:p>
              </p:txBody>
            </p:sp>
            <p:sp>
              <p:nvSpPr>
                <p:cNvPr id="16" name="Right Arrow 15"/>
                <p:cNvSpPr/>
                <p:nvPr/>
              </p:nvSpPr>
              <p:spPr>
                <a:xfrm>
                  <a:off x="8680814" y="2483662"/>
                  <a:ext cx="653143" cy="260013"/>
                </a:xfrm>
                <a:prstGeom prst="rightArrow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Gotham Medium" charset="0"/>
                    <a:ea typeface="Gotham Medium" charset="0"/>
                    <a:cs typeface="Gotham Medium" charset="0"/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8647850" y="2189594"/>
                  <a:ext cx="6912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Gotham Medium" charset="0"/>
                      <a:ea typeface="Gotham Medium" charset="0"/>
                      <a:cs typeface="Gotham Medium" charset="0"/>
                    </a:rPr>
                    <a:t>Owns</a:t>
                  </a:r>
                  <a:endParaRPr lang="en-US" sz="1400" dirty="0">
                    <a:latin typeface="Gotham Medium" charset="0"/>
                    <a:ea typeface="Gotham Medium" charset="0"/>
                    <a:cs typeface="Gotham Medium" charset="0"/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8655885" y="3456277"/>
                  <a:ext cx="74411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smtClean="0">
                      <a:latin typeface="Gotham Medium" charset="0"/>
                      <a:ea typeface="Gotham Medium" charset="0"/>
                      <a:cs typeface="Gotham Medium" charset="0"/>
                    </a:rPr>
                    <a:t>Notify</a:t>
                  </a:r>
                  <a:endParaRPr lang="en-US" sz="1400" dirty="0">
                    <a:latin typeface="Gotham Medium" charset="0"/>
                    <a:ea typeface="Gotham Medium" charset="0"/>
                    <a:cs typeface="Gotham Medium" charset="0"/>
                  </a:endParaRPr>
                </a:p>
              </p:txBody>
            </p:sp>
            <p:sp>
              <p:nvSpPr>
                <p:cNvPr id="20" name="Right Arrow 19"/>
                <p:cNvSpPr/>
                <p:nvPr/>
              </p:nvSpPr>
              <p:spPr>
                <a:xfrm>
                  <a:off x="5421770" y="2483662"/>
                  <a:ext cx="653143" cy="260013"/>
                </a:xfrm>
                <a:prstGeom prst="rightArrow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Gotham Medium" charset="0"/>
                    <a:ea typeface="Gotham Medium" charset="0"/>
                    <a:cs typeface="Gotham Medium" charset="0"/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5312387" y="1751579"/>
                  <a:ext cx="837089" cy="7386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latin typeface="Gotham Medium" charset="0"/>
                      <a:ea typeface="Gotham Medium" charset="0"/>
                      <a:cs typeface="Gotham Medium" charset="0"/>
                    </a:rPr>
                    <a:t>Own &amp;</a:t>
                  </a:r>
                  <a:br>
                    <a:rPr lang="en-US" sz="1400" dirty="0">
                      <a:latin typeface="Gotham Medium" charset="0"/>
                      <a:ea typeface="Gotham Medium" charset="0"/>
                      <a:cs typeface="Gotham Medium" charset="0"/>
                    </a:rPr>
                  </a:br>
                  <a:r>
                    <a:rPr lang="en-US" sz="1400" dirty="0">
                      <a:latin typeface="Gotham Medium" charset="0"/>
                      <a:ea typeface="Gotham Medium" charset="0"/>
                      <a:cs typeface="Gotham Medium" charset="0"/>
                    </a:rPr>
                    <a:t>send </a:t>
                  </a:r>
                  <a:r>
                    <a:rPr lang="en-US" sz="1400">
                      <a:latin typeface="Gotham Medium" charset="0"/>
                      <a:ea typeface="Gotham Medium" charset="0"/>
                      <a:cs typeface="Gotham Medium" charset="0"/>
                    </a:rPr>
                    <a:t/>
                  </a:r>
                  <a:br>
                    <a:rPr lang="en-US" sz="1400">
                      <a:latin typeface="Gotham Medium" charset="0"/>
                      <a:ea typeface="Gotham Medium" charset="0"/>
                      <a:cs typeface="Gotham Medium" charset="0"/>
                    </a:rPr>
                  </a:br>
                  <a:r>
                    <a:rPr lang="en-US" sz="1400" smtClean="0">
                      <a:latin typeface="Gotham Medium" charset="0"/>
                      <a:ea typeface="Gotham Medium" charset="0"/>
                      <a:cs typeface="Gotham Medium" charset="0"/>
                    </a:rPr>
                    <a:t>actions</a:t>
                  </a:r>
                  <a:endParaRPr lang="en-US" sz="1400" dirty="0">
                    <a:latin typeface="Gotham Medium" charset="0"/>
                    <a:ea typeface="Gotham Medium" charset="0"/>
                    <a:cs typeface="Gotham Medium" charset="0"/>
                  </a:endParaRP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5303347" y="3468467"/>
                  <a:ext cx="84991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Gotham Medium" charset="0"/>
                      <a:ea typeface="Gotham Medium" charset="0"/>
                      <a:cs typeface="Gotham Medium" charset="0"/>
                    </a:rPr>
                    <a:t>Update</a:t>
                  </a:r>
                  <a:endParaRPr lang="en-US" sz="1400" dirty="0">
                    <a:latin typeface="Gotham Medium" charset="0"/>
                    <a:ea typeface="Gotham Medium" charset="0"/>
                    <a:cs typeface="Gotham Medium" charset="0"/>
                  </a:endParaRPr>
                </a:p>
              </p:txBody>
            </p:sp>
          </p:grpSp>
          <p:sp>
            <p:nvSpPr>
              <p:cNvPr id="24" name="Left-Right Arrow 23"/>
              <p:cNvSpPr/>
              <p:nvPr/>
            </p:nvSpPr>
            <p:spPr>
              <a:xfrm>
                <a:off x="5391232" y="3211404"/>
                <a:ext cx="643575" cy="275299"/>
              </a:xfrm>
              <a:prstGeom prst="leftRightArrow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otham Medium" charset="0"/>
                  <a:ea typeface="Gotham Medium" charset="0"/>
                  <a:cs typeface="Gotham Medium" charset="0"/>
                </a:endParaRPr>
              </a:p>
            </p:txBody>
          </p:sp>
        </p:grpSp>
        <p:sp>
          <p:nvSpPr>
            <p:cNvPr id="26" name="Rounded Rectangle 25"/>
            <p:cNvSpPr/>
            <p:nvPr/>
          </p:nvSpPr>
          <p:spPr>
            <a:xfrm>
              <a:off x="6377526" y="1644880"/>
              <a:ext cx="1656516" cy="98176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ysClr val="windowText" lastClr="000000"/>
                  </a:solidFill>
                  <a:latin typeface="Gotham Medium" charset="0"/>
                  <a:ea typeface="Gotham Medium" charset="0"/>
                  <a:cs typeface="Gotham Medium" charset="0"/>
                </a:rPr>
                <a:t>Router</a:t>
              </a:r>
            </a:p>
            <a:p>
              <a:pPr algn="ctr"/>
              <a:endParaRPr lang="en-US" sz="1600" dirty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endParaRPr>
            </a:p>
            <a:p>
              <a:pPr algn="ctr"/>
              <a:r>
                <a:rPr lang="en-US" sz="1600" dirty="0" err="1" smtClean="0">
                  <a:solidFill>
                    <a:sysClr val="windowText" lastClr="000000"/>
                  </a:solidFill>
                  <a:latin typeface="Gotham Medium" charset="0"/>
                  <a:ea typeface="Gotham Medium" charset="0"/>
                  <a:cs typeface="Gotham Medium" charset="0"/>
                </a:rPr>
                <a:t>Router.swift</a:t>
              </a:r>
              <a:endParaRPr lang="en-US" sz="1600" dirty="0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9359807" y="4993444"/>
              <a:ext cx="2144719" cy="143274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ysClr val="windowText" lastClr="000000"/>
                  </a:solidFill>
                  <a:latin typeface="Gotham Medium" charset="0"/>
                  <a:ea typeface="Gotham Medium" charset="0"/>
                  <a:cs typeface="Gotham Medium" charset="0"/>
                </a:rPr>
                <a:t>Entity</a:t>
              </a:r>
            </a:p>
            <a:p>
              <a:pPr algn="ctr"/>
              <a:endParaRPr lang="en-US" sz="1600" dirty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endParaRPr>
            </a:p>
            <a:p>
              <a:pPr algn="ctr"/>
              <a:r>
                <a:rPr lang="en-US" sz="1600" dirty="0" err="1" smtClean="0">
                  <a:solidFill>
                    <a:sysClr val="windowText" lastClr="000000"/>
                  </a:solidFill>
                  <a:latin typeface="Gotham Medium" charset="0"/>
                  <a:ea typeface="Gotham Medium" charset="0"/>
                  <a:cs typeface="Gotham Medium" charset="0"/>
                </a:rPr>
                <a:t>Entity.swift</a:t>
              </a:r>
              <a:endParaRPr lang="en-US" sz="1600" dirty="0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endParaRPr>
            </a:p>
            <a:p>
              <a:pPr algn="ctr"/>
              <a:r>
                <a:rPr lang="en-US" sz="1400" dirty="0" err="1" smtClean="0">
                  <a:solidFill>
                    <a:sysClr val="windowText" lastClr="000000"/>
                  </a:solidFill>
                  <a:latin typeface="Gotham Medium" charset="0"/>
                  <a:ea typeface="Gotham Medium" charset="0"/>
                  <a:cs typeface="Gotham Medium" charset="0"/>
                </a:rPr>
                <a:t>Entity.xdatamodeld</a:t>
              </a:r>
              <a:endParaRPr lang="en-US" sz="1600" dirty="0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endParaRPr>
            </a:p>
          </p:txBody>
        </p:sp>
        <p:sp>
          <p:nvSpPr>
            <p:cNvPr id="28" name="Right Arrow 27"/>
            <p:cNvSpPr/>
            <p:nvPr/>
          </p:nvSpPr>
          <p:spPr>
            <a:xfrm rot="5400000">
              <a:off x="7104610" y="2657333"/>
              <a:ext cx="202345" cy="260013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otham Medium" charset="0"/>
                <a:ea typeface="Gotham Medium" charset="0"/>
                <a:cs typeface="Gotham Medium" charset="0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8268497" y="1902426"/>
              <a:ext cx="250260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>
                  <a:latin typeface="Gotham Medium" charset="0"/>
                  <a:ea typeface="Gotham Medium" charset="0"/>
                  <a:cs typeface="Gotham Medium" charset="0"/>
                </a:rPr>
                <a:t>Segues between modules</a:t>
              </a:r>
              <a:endParaRPr lang="en-US" sz="1400" dirty="0">
                <a:latin typeface="Gotham Medium" charset="0"/>
                <a:ea typeface="Gotham Medium" charset="0"/>
                <a:cs typeface="Gotham Medium" charset="0"/>
              </a:endParaRPr>
            </a:p>
          </p:txBody>
        </p:sp>
        <p:cxnSp>
          <p:nvCxnSpPr>
            <p:cNvPr id="19" name="Straight Connector 18"/>
            <p:cNvCxnSpPr>
              <a:stCxn id="28" idx="0"/>
              <a:endCxn id="3" idx="1"/>
            </p:cNvCxnSpPr>
            <p:nvPr/>
          </p:nvCxnSpPr>
          <p:spPr>
            <a:xfrm flipV="1">
              <a:off x="7335789" y="2056315"/>
              <a:ext cx="932708" cy="7310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ight Arrow 34"/>
            <p:cNvSpPr/>
            <p:nvPr/>
          </p:nvSpPr>
          <p:spPr>
            <a:xfrm rot="5400000">
              <a:off x="10330993" y="4671529"/>
              <a:ext cx="202345" cy="260013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otham Medium" charset="0"/>
                <a:ea typeface="Gotham Medium" charset="0"/>
                <a:cs typeface="Gotham Medium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542076" y="4598691"/>
              <a:ext cx="137088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>
                  <a:latin typeface="Gotham Medium" charset="0"/>
                  <a:ea typeface="Gotham Medium" charset="0"/>
                  <a:cs typeface="Gotham Medium" charset="0"/>
                </a:rPr>
                <a:t>Knows about</a:t>
              </a:r>
              <a:endParaRPr lang="en-US" sz="1400" dirty="0">
                <a:latin typeface="Gotham Medium" charset="0"/>
                <a:ea typeface="Gotham Medium" charset="0"/>
                <a:cs typeface="Gotham Medium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33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VIPER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latin typeface="Gotham Medium" charset="0"/>
                <a:ea typeface="Gotham Medium" charset="0"/>
                <a:cs typeface="Gotham Medium" charset="0"/>
              </a:rPr>
              <a:t>Pros</a:t>
            </a:r>
          </a:p>
          <a:p>
            <a:pPr lvl="1"/>
            <a:r>
              <a:rPr lang="en-US" sz="2400" dirty="0" smtClean="0">
                <a:latin typeface="Gotham Medium" charset="0"/>
                <a:ea typeface="Gotham Medium" charset="0"/>
                <a:cs typeface="Gotham Medium" charset="0"/>
              </a:rPr>
              <a:t>Better distribution, better testability</a:t>
            </a:r>
          </a:p>
          <a:p>
            <a:pPr lvl="1"/>
            <a:r>
              <a:rPr lang="en-US" sz="2400" dirty="0" smtClean="0">
                <a:latin typeface="Gotham Medium" charset="0"/>
                <a:ea typeface="Gotham Medium" charset="0"/>
                <a:cs typeface="Gotham Medium" charset="0"/>
              </a:rPr>
              <a:t>Very small responsibilities for each class</a:t>
            </a:r>
          </a:p>
          <a:p>
            <a:pPr lvl="1"/>
            <a:endParaRPr lang="en-US" sz="2400" dirty="0" smtClean="0">
              <a:latin typeface="Gotham Medium" charset="0"/>
              <a:ea typeface="Gotham Medium" charset="0"/>
              <a:cs typeface="Gotham Medium" charset="0"/>
            </a:endParaRPr>
          </a:p>
          <a:p>
            <a:r>
              <a:rPr lang="en-US" sz="3600" dirty="0" smtClean="0">
                <a:latin typeface="Gotham Medium" charset="0"/>
                <a:ea typeface="Gotham Medium" charset="0"/>
                <a:cs typeface="Gotham Medium" charset="0"/>
              </a:rPr>
              <a:t>Cons</a:t>
            </a:r>
          </a:p>
          <a:p>
            <a:pPr lvl="1"/>
            <a:r>
              <a:rPr lang="en-US" sz="2400" dirty="0" smtClean="0">
                <a:latin typeface="Gotham Medium" charset="0"/>
                <a:ea typeface="Gotham Medium" charset="0"/>
                <a:cs typeface="Gotham Medium" charset="0"/>
              </a:rPr>
              <a:t>Huge amount of interface for classes even for a simple application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473" y="306917"/>
            <a:ext cx="6291611" cy="262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1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Gotham Medium" charset="0"/>
                <a:ea typeface="Gotham Medium" charset="0"/>
                <a:cs typeface="Gotham Medium" charset="0"/>
              </a:rPr>
              <a:t>Leak of Test</a:t>
            </a:r>
          </a:p>
          <a:p>
            <a:endParaRPr lang="en-US" dirty="0" smtClean="0">
              <a:latin typeface="Gotham Medium" charset="0"/>
              <a:ea typeface="Gotham Medium" charset="0"/>
              <a:cs typeface="Gotham Medium" charset="0"/>
            </a:endParaRPr>
          </a:p>
          <a:p>
            <a:pPr lvl="1"/>
            <a:r>
              <a:rPr lang="en-US" sz="2800" dirty="0">
                <a:latin typeface="Gotham Medium" charset="0"/>
                <a:ea typeface="Gotham Medium" charset="0"/>
                <a:cs typeface="Gotham Medium" charset="0"/>
              </a:rPr>
              <a:t>U</a:t>
            </a:r>
            <a:r>
              <a:rPr lang="en-US" sz="2800" dirty="0" smtClean="0">
                <a:latin typeface="Gotham Medium" charset="0"/>
                <a:ea typeface="Gotham Medium" charset="0"/>
                <a:cs typeface="Gotham Medium" charset="0"/>
              </a:rPr>
              <a:t>nit test</a:t>
            </a:r>
          </a:p>
          <a:p>
            <a:pPr lvl="2"/>
            <a:r>
              <a:rPr lang="en-US" dirty="0" smtClean="0">
                <a:latin typeface="Gotham Medium" charset="0"/>
                <a:ea typeface="Gotham Medium" charset="0"/>
                <a:cs typeface="Gotham Medium" charset="0"/>
              </a:rPr>
              <a:t>Testing a few logics of </a:t>
            </a:r>
            <a:r>
              <a:rPr lang="en-US" dirty="0" err="1" smtClean="0">
                <a:latin typeface="Gotham Medium" charset="0"/>
                <a:ea typeface="Gotham Medium" charset="0"/>
                <a:cs typeface="Gotham Medium" charset="0"/>
              </a:rPr>
              <a:t>Commonframework</a:t>
            </a:r>
            <a:r>
              <a:rPr lang="en-US" dirty="0" smtClean="0">
                <a:latin typeface="Gotham Medium" charset="0"/>
                <a:ea typeface="Gotham Medium" charset="0"/>
                <a:cs typeface="Gotham Medium" charset="0"/>
              </a:rPr>
              <a:t> module</a:t>
            </a:r>
          </a:p>
          <a:p>
            <a:pPr lvl="2"/>
            <a:r>
              <a:rPr lang="en-US" dirty="0">
                <a:latin typeface="Gotham Medium" charset="0"/>
                <a:ea typeface="Gotham Medium" charset="0"/>
                <a:cs typeface="Gotham Medium" charset="0"/>
              </a:rPr>
              <a:t>No Unit test for every modules (ex. add appliance cell, network </a:t>
            </a:r>
            <a:r>
              <a:rPr lang="mr-IN" dirty="0">
                <a:latin typeface="Gotham Medium" charset="0"/>
                <a:ea typeface="Gotham Medium" charset="0"/>
                <a:cs typeface="Gotham Medium" charset="0"/>
              </a:rPr>
              <a:t>…</a:t>
            </a:r>
            <a:r>
              <a:rPr lang="en-US" dirty="0">
                <a:latin typeface="Gotham Medium" charset="0"/>
                <a:ea typeface="Gotham Medium" charset="0"/>
                <a:cs typeface="Gotham Medium" charset="0"/>
              </a:rPr>
              <a:t>)</a:t>
            </a:r>
          </a:p>
          <a:p>
            <a:pPr lvl="2"/>
            <a:endParaRPr lang="en-US" dirty="0" smtClean="0">
              <a:latin typeface="Gotham Medium" charset="0"/>
              <a:ea typeface="Gotham Medium" charset="0"/>
              <a:cs typeface="Gotham Medium" charset="0"/>
            </a:endParaRPr>
          </a:p>
          <a:p>
            <a:pPr lvl="1"/>
            <a:r>
              <a:rPr lang="en-US" sz="2800" dirty="0" smtClean="0">
                <a:latin typeface="Gotham Medium" charset="0"/>
                <a:ea typeface="Gotham Medium" charset="0"/>
                <a:cs typeface="Gotham Medium" charset="0"/>
              </a:rPr>
              <a:t>UI test</a:t>
            </a:r>
          </a:p>
          <a:p>
            <a:pPr lvl="2"/>
            <a:r>
              <a:rPr lang="en-US" dirty="0" smtClean="0">
                <a:latin typeface="Gotham Medium" charset="0"/>
                <a:ea typeface="Gotham Medium" charset="0"/>
                <a:cs typeface="Gotham Medium" charset="0"/>
              </a:rPr>
              <a:t>Testing the behavior with real(virtual) appliances</a:t>
            </a:r>
          </a:p>
        </p:txBody>
      </p:sp>
    </p:spTree>
    <p:extLst>
      <p:ext uri="{BB962C8B-B14F-4D97-AF65-F5344CB8AC3E}">
        <p14:creationId xmlns:p14="http://schemas.microsoft.com/office/powerpoint/2010/main" val="195292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MVVM is the solution?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64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Arial" charset="0"/>
                <a:cs typeface="Arial" charset="0"/>
              </a:rPr>
              <a:t>MVC (Model-View-Controller)</a:t>
            </a:r>
            <a:endParaRPr lang="en-US" dirty="0"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07100" y="2918083"/>
            <a:ext cx="1345248" cy="134524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019340" y="1320800"/>
            <a:ext cx="2451798" cy="163788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rPr>
              <a:t>View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019340" y="4215545"/>
            <a:ext cx="2451798" cy="163788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rPr>
              <a:t>Controller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770058" y="2686083"/>
            <a:ext cx="2451798" cy="163788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rPr>
              <a:t>Model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7618" y="5215832"/>
            <a:ext cx="597402" cy="597402"/>
          </a:xfrm>
          <a:prstGeom prst="rect">
            <a:avLst/>
          </a:prstGeom>
        </p:spPr>
      </p:pic>
      <p:sp>
        <p:nvSpPr>
          <p:cNvPr id="18" name="Bent-Up Arrow 17"/>
          <p:cNvSpPr/>
          <p:nvPr/>
        </p:nvSpPr>
        <p:spPr>
          <a:xfrm rot="5400000">
            <a:off x="2441806" y="3600197"/>
            <a:ext cx="756194" cy="2398873"/>
          </a:xfrm>
          <a:prstGeom prst="bentUpArrow">
            <a:avLst>
              <a:gd name="adj1" fmla="val 14474"/>
              <a:gd name="adj2" fmla="val 17982"/>
              <a:gd name="adj3" fmla="val 311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20" name="Bent-Up Arrow 19"/>
          <p:cNvSpPr/>
          <p:nvPr/>
        </p:nvSpPr>
        <p:spPr>
          <a:xfrm rot="10800000">
            <a:off x="1539318" y="2070505"/>
            <a:ext cx="2480021" cy="759600"/>
          </a:xfrm>
          <a:prstGeom prst="bentUpArrow">
            <a:avLst>
              <a:gd name="adj1" fmla="val 14474"/>
              <a:gd name="adj2" fmla="val 17982"/>
              <a:gd name="adj3" fmla="val 311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otham Medium" charset="0"/>
              <a:ea typeface="Gotham Medium" charset="0"/>
              <a:cs typeface="Gotham Medium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2413" y="1523358"/>
            <a:ext cx="613830" cy="61383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475178" y="2188233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otham Medium" charset="0"/>
                <a:ea typeface="Gotham Medium" charset="0"/>
                <a:cs typeface="Gotham Medium" charset="0"/>
              </a:rPr>
              <a:t>Sees</a:t>
            </a:r>
            <a:endParaRPr lang="en-US" dirty="0"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422771" y="4614967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otham Medium" charset="0"/>
                <a:ea typeface="Gotham Medium" charset="0"/>
                <a:cs typeface="Gotham Medium" charset="0"/>
              </a:rPr>
              <a:t>Uses</a:t>
            </a:r>
            <a:endParaRPr lang="en-US" dirty="0"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31" name="Bent-Up Arrow 30"/>
          <p:cNvSpPr/>
          <p:nvPr/>
        </p:nvSpPr>
        <p:spPr>
          <a:xfrm>
            <a:off x="6471138" y="4323964"/>
            <a:ext cx="3677698" cy="759600"/>
          </a:xfrm>
          <a:prstGeom prst="bentUpArrow">
            <a:avLst>
              <a:gd name="adj1" fmla="val 14474"/>
              <a:gd name="adj2" fmla="val 17982"/>
              <a:gd name="adj3" fmla="val 311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32" name="Bent-Up Arrow 31"/>
          <p:cNvSpPr/>
          <p:nvPr/>
        </p:nvSpPr>
        <p:spPr>
          <a:xfrm rot="16200000">
            <a:off x="7926785" y="536759"/>
            <a:ext cx="686021" cy="3597310"/>
          </a:xfrm>
          <a:prstGeom prst="bentUpArrow">
            <a:avLst>
              <a:gd name="adj1" fmla="val 14474"/>
              <a:gd name="adj2" fmla="val 17982"/>
              <a:gd name="adj3" fmla="val 311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64262" y="1698575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Gotham Medium" charset="0"/>
                <a:ea typeface="Gotham Medium" charset="0"/>
                <a:cs typeface="Gotham Medium" charset="0"/>
              </a:rPr>
              <a:t>Updates</a:t>
            </a:r>
            <a:endParaRPr lang="en-US" dirty="0"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770298" y="5083564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Gotham Medium" charset="0"/>
                <a:ea typeface="Gotham Medium" charset="0"/>
                <a:cs typeface="Gotham Medium" charset="0"/>
              </a:rPr>
              <a:t>Manipulates</a:t>
            </a:r>
            <a:endParaRPr lang="en-US" dirty="0">
              <a:latin typeface="Gotham Medium" charset="0"/>
              <a:ea typeface="Gotham Medium" charset="0"/>
              <a:cs typeface="Gotham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80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67"/>
    </mc:Choice>
    <mc:Fallback xmlns="">
      <p:transition spd="slow" advTm="28967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MVVM is the solution?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6000" dirty="0" smtClean="0">
                <a:latin typeface="Gotham Medium" charset="0"/>
                <a:ea typeface="Gotham Medium" charset="0"/>
                <a:cs typeface="Gotham Medium" charset="0"/>
              </a:rPr>
              <a:t>NO..</a:t>
            </a:r>
            <a:endParaRPr lang="en-US" sz="6000" dirty="0"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r>
              <a:rPr lang="en-US" dirty="0" smtClean="0">
                <a:latin typeface="Gotham Medium" charset="0"/>
                <a:ea typeface="Gotham Medium" charset="0"/>
                <a:cs typeface="Gotham Medium" charset="0"/>
              </a:rPr>
              <a:t>But let’s try the MVVM architecture a little.</a:t>
            </a:r>
            <a:endParaRPr lang="en-US" dirty="0">
              <a:latin typeface="Gotham Medium" charset="0"/>
              <a:ea typeface="Gotham Medium" charset="0"/>
              <a:cs typeface="Gotham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44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Dashboard in Laundry app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457712" y="1798654"/>
            <a:ext cx="2004134" cy="163788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rPr>
              <a:t>View</a:t>
            </a:r>
          </a:p>
          <a:p>
            <a:pPr algn="ctr"/>
            <a:endParaRPr lang="en-US" sz="1600" dirty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r>
              <a:rPr lang="en-US" sz="1400" dirty="0" err="1" smtClean="0">
                <a:solidFill>
                  <a:schemeClr val="tx1"/>
                </a:solidFill>
                <a:latin typeface="Gotham Medium" charset="0"/>
                <a:ea typeface="Gotham Medium" charset="0"/>
                <a:cs typeface="Gotham Medium" charset="0"/>
              </a:rPr>
              <a:t>DashboardVC.xib</a:t>
            </a:r>
            <a:endParaRPr lang="en-US" sz="1400" dirty="0" smtClean="0">
              <a:solidFill>
                <a:schemeClr val="tx1"/>
              </a:solidFill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9544586" y="1798653"/>
            <a:ext cx="2451798" cy="163788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rPr>
              <a:t>Model</a:t>
            </a:r>
          </a:p>
          <a:p>
            <a:pPr algn="ctr"/>
            <a:endParaRPr lang="en-US" sz="1600" dirty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r>
              <a:rPr lang="en-US" sz="1600" dirty="0" err="1" smtClean="0">
                <a:solidFill>
                  <a:schemeClr val="tx1"/>
                </a:solidFill>
                <a:latin typeface="Gotham Medium" charset="0"/>
                <a:ea typeface="Gotham Medium" charset="0"/>
                <a:cs typeface="Gotham Medium" charset="0"/>
              </a:rPr>
              <a:t>DashboardItemCell</a:t>
            </a:r>
            <a:endParaRPr lang="en-US" sz="1600" dirty="0" smtClean="0">
              <a:solidFill>
                <a:schemeClr val="tx1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r>
              <a:rPr lang="en-US" sz="1600" dirty="0" err="1" smtClean="0">
                <a:solidFill>
                  <a:schemeClr val="tx1"/>
                </a:solidFill>
                <a:latin typeface="Gotham Medium" charset="0"/>
                <a:ea typeface="Gotham Medium" charset="0"/>
                <a:cs typeface="Gotham Medium" charset="0"/>
              </a:rPr>
              <a:t>ApplianceManager</a:t>
            </a:r>
            <a:endParaRPr lang="en-US" sz="1600" dirty="0" smtClean="0">
              <a:solidFill>
                <a:schemeClr val="tx1"/>
              </a:solidFill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886003" y="1798653"/>
            <a:ext cx="6234425" cy="163788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rPr>
              <a:t>Controller</a:t>
            </a:r>
          </a:p>
          <a:p>
            <a:pPr algn="ctr"/>
            <a:endParaRPr lang="en-US" sz="1600" dirty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r>
              <a:rPr lang="en-US" sz="1600" dirty="0" err="1" smtClean="0">
                <a:solidFill>
                  <a:schemeClr val="tx1"/>
                </a:solidFill>
                <a:latin typeface="Gotham Medium" charset="0"/>
                <a:ea typeface="Gotham Medium" charset="0"/>
                <a:cs typeface="Gotham Medium" charset="0"/>
              </a:rPr>
              <a:t>DashboardViewController.h,m</a:t>
            </a:r>
            <a:endParaRPr lang="en-US" sz="1600" dirty="0">
              <a:solidFill>
                <a:schemeClr val="tx1"/>
              </a:solidFill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233569" y="3436534"/>
            <a:ext cx="2634054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rPr>
              <a:t>Move pages</a:t>
            </a:r>
          </a:p>
          <a:p>
            <a:endParaRPr lang="en-US" sz="1400" dirty="0" smtClean="0">
              <a:solidFill>
                <a:schemeClr val="tx1">
                  <a:lumMod val="50000"/>
                </a:schemeClr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r>
              <a:rPr lang="en-US" sz="1400" dirty="0" err="1" smtClean="0">
                <a:latin typeface="Gotham Medium" charset="0"/>
                <a:ea typeface="Gotham Medium" charset="0"/>
                <a:cs typeface="Gotham Medium" charset="0"/>
              </a:rPr>
              <a:t>SignInVC</a:t>
            </a:r>
            <a:endParaRPr lang="en-US" sz="1400" dirty="0" smtClean="0">
              <a:latin typeface="Gotham Medium" charset="0"/>
              <a:ea typeface="Gotham Medium" charset="0"/>
              <a:cs typeface="Gotham Medium" charset="0"/>
            </a:endParaRPr>
          </a:p>
          <a:p>
            <a:r>
              <a:rPr lang="en-US" sz="1400" dirty="0" err="1" smtClean="0">
                <a:latin typeface="Gotham Medium" charset="0"/>
                <a:ea typeface="Gotham Medium" charset="0"/>
                <a:cs typeface="Gotham Medium" charset="0"/>
              </a:rPr>
              <a:t>AddApplianceVC</a:t>
            </a:r>
            <a:endParaRPr lang="en-US" sz="1400" dirty="0" smtClean="0">
              <a:latin typeface="Gotham Medium" charset="0"/>
              <a:ea typeface="Gotham Medium" charset="0"/>
              <a:cs typeface="Gotham Medium" charset="0"/>
            </a:endParaRPr>
          </a:p>
          <a:p>
            <a:r>
              <a:rPr lang="en-US" sz="1400" dirty="0" err="1" smtClean="0">
                <a:latin typeface="Gotham Medium" charset="0"/>
                <a:ea typeface="Gotham Medium" charset="0"/>
                <a:cs typeface="Gotham Medium" charset="0"/>
              </a:rPr>
              <a:t>UniversalSettingVC</a:t>
            </a:r>
            <a:endParaRPr lang="en-US" sz="1400" dirty="0" smtClean="0">
              <a:latin typeface="Gotham Medium" charset="0"/>
              <a:ea typeface="Gotham Medium" charset="0"/>
              <a:cs typeface="Gotham Medium" charset="0"/>
            </a:endParaRPr>
          </a:p>
          <a:p>
            <a:r>
              <a:rPr lang="en-US" sz="1400" dirty="0" err="1" smtClean="0">
                <a:latin typeface="Gotham Medium" charset="0"/>
                <a:ea typeface="Gotham Medium" charset="0"/>
                <a:cs typeface="Gotham Medium" charset="0"/>
              </a:rPr>
              <a:t>WasherStatusVC</a:t>
            </a:r>
            <a:endParaRPr lang="en-US" sz="1400" dirty="0" smtClean="0">
              <a:latin typeface="Gotham Medium" charset="0"/>
              <a:ea typeface="Gotham Medium" charset="0"/>
              <a:cs typeface="Gotham Medium" charset="0"/>
            </a:endParaRPr>
          </a:p>
          <a:p>
            <a:r>
              <a:rPr lang="en-US" sz="1400" dirty="0" err="1" smtClean="0">
                <a:latin typeface="Gotham Medium" charset="0"/>
                <a:ea typeface="Gotham Medium" charset="0"/>
                <a:cs typeface="Gotham Medium" charset="0"/>
              </a:rPr>
              <a:t>DryerStatusVC</a:t>
            </a:r>
            <a:endParaRPr lang="en-US" sz="1400" dirty="0" smtClean="0">
              <a:latin typeface="Gotham Medium" charset="0"/>
              <a:ea typeface="Gotham Medium" charset="0"/>
              <a:cs typeface="Gotham Medium" charset="0"/>
            </a:endParaRPr>
          </a:p>
          <a:p>
            <a:r>
              <a:rPr lang="en-US" sz="1400" dirty="0" err="1" smtClean="0">
                <a:latin typeface="Gotham Medium" charset="0"/>
                <a:ea typeface="Gotham Medium" charset="0"/>
                <a:cs typeface="Gotham Medium" charset="0"/>
              </a:rPr>
              <a:t>WasherTroubleshootingVC</a:t>
            </a:r>
            <a:endParaRPr lang="en-US" sz="1400" dirty="0" smtClean="0">
              <a:latin typeface="Gotham Medium" charset="0"/>
              <a:ea typeface="Gotham Medium" charset="0"/>
              <a:cs typeface="Gotham Medium" charset="0"/>
            </a:endParaRPr>
          </a:p>
          <a:p>
            <a:r>
              <a:rPr lang="en-US" sz="1400" dirty="0" err="1" smtClean="0">
                <a:latin typeface="Gotham Medium" charset="0"/>
                <a:ea typeface="Gotham Medium" charset="0"/>
                <a:cs typeface="Gotham Medium" charset="0"/>
              </a:rPr>
              <a:t>DryerTroubleshootingVC</a:t>
            </a:r>
            <a:endParaRPr lang="en-US" sz="1400" dirty="0" smtClean="0">
              <a:latin typeface="Gotham Medium" charset="0"/>
              <a:ea typeface="Gotham Medium" charset="0"/>
              <a:cs typeface="Gotham Medium" charset="0"/>
            </a:endParaRPr>
          </a:p>
          <a:p>
            <a:r>
              <a:rPr lang="en-US" sz="1400" dirty="0" err="1" smtClean="0">
                <a:latin typeface="Gotham Medium" charset="0"/>
                <a:ea typeface="Gotham Medium" charset="0"/>
                <a:cs typeface="Gotham Medium" charset="0"/>
              </a:rPr>
              <a:t>SecurityFailureVC</a:t>
            </a:r>
            <a:endParaRPr lang="en-US" sz="1400" dirty="0" smtClean="0"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504280" y="3436534"/>
            <a:ext cx="200407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rPr>
              <a:t>Network Logics</a:t>
            </a:r>
          </a:p>
          <a:p>
            <a:endParaRPr lang="en-US" sz="1400" dirty="0" smtClean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r>
              <a:rPr lang="en-US" sz="1400" dirty="0" err="1" smtClean="0">
                <a:latin typeface="Gotham Medium" charset="0"/>
                <a:ea typeface="Gotham Medium" charset="0"/>
                <a:cs typeface="Gotham Medium" charset="0"/>
              </a:rPr>
              <a:t>XmppNetworkLogic</a:t>
            </a:r>
            <a:endParaRPr lang="en-US" sz="1400" dirty="0" smtClean="0">
              <a:latin typeface="Gotham Medium" charset="0"/>
              <a:ea typeface="Gotham Medium" charset="0"/>
              <a:cs typeface="Gotham Medium" charset="0"/>
            </a:endParaRPr>
          </a:p>
          <a:p>
            <a:r>
              <a:rPr lang="en-US" sz="1400" dirty="0" err="1" smtClean="0">
                <a:latin typeface="Gotham Medium" charset="0"/>
                <a:ea typeface="Gotham Medium" charset="0"/>
                <a:cs typeface="Gotham Medium" charset="0"/>
              </a:rPr>
              <a:t>HttpsNetworkLogic</a:t>
            </a:r>
            <a:endParaRPr lang="en-US" sz="1400" dirty="0" smtClean="0"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886003" y="3436534"/>
            <a:ext cx="2291012" cy="1600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rPr>
              <a:t>Update UIs</a:t>
            </a:r>
          </a:p>
          <a:p>
            <a:endParaRPr lang="en-US" sz="1400" dirty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r>
              <a:rPr lang="en-US" sz="1400" dirty="0" err="1" smtClean="0">
                <a:latin typeface="Gotham Medium" charset="0"/>
                <a:ea typeface="Gotham Medium" charset="0"/>
                <a:cs typeface="Gotham Medium" charset="0"/>
              </a:rPr>
              <a:t>AppliancesTableView</a:t>
            </a:r>
            <a:endParaRPr lang="en-US" sz="1400" dirty="0" smtClean="0">
              <a:latin typeface="Gotham Medium" charset="0"/>
              <a:ea typeface="Gotham Medium" charset="0"/>
              <a:cs typeface="Gotham Medium" charset="0"/>
            </a:endParaRPr>
          </a:p>
          <a:p>
            <a:r>
              <a:rPr lang="en-US" sz="1400" dirty="0" err="1" smtClean="0">
                <a:latin typeface="Gotham Medium" charset="0"/>
                <a:ea typeface="Gotham Medium" charset="0"/>
                <a:cs typeface="Gotham Medium" charset="0"/>
              </a:rPr>
              <a:t>DashboardItemCell</a:t>
            </a:r>
            <a:endParaRPr lang="en-US" sz="1400" dirty="0" smtClean="0">
              <a:latin typeface="Gotham Medium" charset="0"/>
              <a:ea typeface="Gotham Medium" charset="0"/>
              <a:cs typeface="Gotham Medium" charset="0"/>
            </a:endParaRPr>
          </a:p>
          <a:p>
            <a:r>
              <a:rPr lang="en-US" sz="1400" dirty="0" err="1" smtClean="0">
                <a:latin typeface="Gotham Medium" charset="0"/>
                <a:ea typeface="Gotham Medium" charset="0"/>
                <a:cs typeface="Gotham Medium" charset="0"/>
              </a:rPr>
              <a:t>AddApplianceButton</a:t>
            </a:r>
            <a:endParaRPr lang="en-US" sz="1400" dirty="0" smtClean="0">
              <a:latin typeface="Gotham Medium" charset="0"/>
              <a:ea typeface="Gotham Medium" charset="0"/>
              <a:cs typeface="Gotham Medium" charset="0"/>
            </a:endParaRPr>
          </a:p>
          <a:p>
            <a:r>
              <a:rPr lang="en-US" sz="1400" dirty="0" err="1" smtClean="0">
                <a:latin typeface="Gotham Medium" charset="0"/>
                <a:ea typeface="Gotham Medium" charset="0"/>
                <a:cs typeface="Gotham Medium" charset="0"/>
              </a:rPr>
              <a:t>UniversalSettingButton</a:t>
            </a:r>
            <a:endParaRPr lang="en-US" sz="1400" dirty="0" smtClean="0">
              <a:latin typeface="Gotham Medium" charset="0"/>
              <a:ea typeface="Gotham Medium" charset="0"/>
              <a:cs typeface="Gotham Medium" charset="0"/>
            </a:endParaRPr>
          </a:p>
          <a:p>
            <a:r>
              <a:rPr lang="en-US" sz="1400" dirty="0" smtClean="0">
                <a:latin typeface="Gotham Medium" charset="0"/>
                <a:ea typeface="Gotham Medium" charset="0"/>
                <a:cs typeface="Gotham Medium" charset="0"/>
              </a:rPr>
              <a:t>Popup</a:t>
            </a:r>
            <a:endParaRPr lang="en-US" sz="1400" dirty="0">
              <a:latin typeface="Gotham Medium" charset="0"/>
              <a:ea typeface="Gotham Medium" charset="0"/>
              <a:cs typeface="Gotham Medium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334" y="3565165"/>
            <a:ext cx="1656093" cy="294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11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</a:t>
            </a:r>
            <a:br>
              <a:rPr lang="en-US" dirty="0" smtClean="0"/>
            </a:br>
            <a:r>
              <a:rPr lang="en-US" dirty="0" smtClean="0"/>
              <a:t>- Simplification for Demo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457712" y="1798654"/>
            <a:ext cx="2004134" cy="163788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rPr>
              <a:t>View</a:t>
            </a:r>
          </a:p>
          <a:p>
            <a:pPr algn="ctr"/>
            <a:endParaRPr lang="en-US" sz="1600" dirty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r>
              <a:rPr lang="en-US" sz="1400" dirty="0" err="1" smtClean="0">
                <a:solidFill>
                  <a:schemeClr val="tx1"/>
                </a:solidFill>
                <a:latin typeface="Gotham Medium" charset="0"/>
                <a:ea typeface="Gotham Medium" charset="0"/>
                <a:cs typeface="Gotham Medium" charset="0"/>
              </a:rPr>
              <a:t>DashboardVC.xib</a:t>
            </a:r>
            <a:endParaRPr lang="en-US" sz="1400" dirty="0" smtClean="0">
              <a:solidFill>
                <a:schemeClr val="tx1"/>
              </a:solidFill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9544586" y="1798653"/>
            <a:ext cx="2451798" cy="163788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rPr>
              <a:t>Model</a:t>
            </a:r>
          </a:p>
          <a:p>
            <a:pPr algn="ctr"/>
            <a:endParaRPr lang="en-US" sz="1600" dirty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r>
              <a:rPr lang="en-US" sz="1600" dirty="0" err="1" smtClean="0">
                <a:solidFill>
                  <a:schemeClr val="tx1"/>
                </a:solidFill>
                <a:latin typeface="Gotham Medium" charset="0"/>
                <a:ea typeface="Gotham Medium" charset="0"/>
                <a:cs typeface="Gotham Medium" charset="0"/>
              </a:rPr>
              <a:t>DashboardItemCell</a:t>
            </a:r>
            <a:endParaRPr lang="en-US" sz="1600" dirty="0" smtClean="0">
              <a:solidFill>
                <a:schemeClr val="tx1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r>
              <a:rPr lang="en-US" sz="1600" dirty="0" err="1" smtClean="0">
                <a:solidFill>
                  <a:schemeClr val="tx1"/>
                </a:solidFill>
                <a:latin typeface="Gotham Medium" charset="0"/>
                <a:ea typeface="Gotham Medium" charset="0"/>
                <a:cs typeface="Gotham Medium" charset="0"/>
              </a:rPr>
              <a:t>ApplianceManager</a:t>
            </a:r>
            <a:endParaRPr lang="en-US" sz="1600" dirty="0">
              <a:solidFill>
                <a:schemeClr val="tx1"/>
              </a:solidFill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886003" y="1798653"/>
            <a:ext cx="6234425" cy="163788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rPr>
              <a:t>Controller</a:t>
            </a:r>
          </a:p>
          <a:p>
            <a:pPr algn="ctr"/>
            <a:endParaRPr lang="en-US" sz="1600" dirty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r>
              <a:rPr lang="en-US" sz="1600" dirty="0" err="1" smtClean="0">
                <a:solidFill>
                  <a:schemeClr val="tx1"/>
                </a:solidFill>
                <a:latin typeface="Gotham Medium" charset="0"/>
                <a:ea typeface="Gotham Medium" charset="0"/>
                <a:cs typeface="Gotham Medium" charset="0"/>
              </a:rPr>
              <a:t>DashboardViewController.h,m</a:t>
            </a:r>
            <a:endParaRPr lang="en-US" sz="1600" dirty="0">
              <a:solidFill>
                <a:schemeClr val="tx1"/>
              </a:solidFill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233569" y="3436534"/>
            <a:ext cx="2634054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  <a:latin typeface="Gotham Medium" charset="0"/>
                <a:ea typeface="Gotham Medium" charset="0"/>
                <a:cs typeface="Gotham Medium" charset="0"/>
              </a:rPr>
              <a:t>Move pages</a:t>
            </a:r>
          </a:p>
          <a:p>
            <a:endParaRPr lang="en-US" sz="1400" dirty="0" smtClean="0">
              <a:solidFill>
                <a:schemeClr val="bg1">
                  <a:lumMod val="75000"/>
                </a:schemeClr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Gotham Medium" charset="0"/>
                <a:ea typeface="Gotham Medium" charset="0"/>
                <a:cs typeface="Gotham Medium" charset="0"/>
              </a:rPr>
              <a:t>SignInVC</a:t>
            </a:r>
            <a:endParaRPr lang="en-US" sz="1400" dirty="0" smtClean="0">
              <a:solidFill>
                <a:schemeClr val="bg1">
                  <a:lumMod val="75000"/>
                </a:schemeClr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Gotham Medium" charset="0"/>
                <a:ea typeface="Gotham Medium" charset="0"/>
                <a:cs typeface="Gotham Medium" charset="0"/>
              </a:rPr>
              <a:t>AddApplianceVC</a:t>
            </a:r>
            <a:endParaRPr lang="en-US" sz="1400" dirty="0" smtClean="0">
              <a:solidFill>
                <a:schemeClr val="bg1">
                  <a:lumMod val="75000"/>
                </a:schemeClr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Gotham Medium" charset="0"/>
                <a:ea typeface="Gotham Medium" charset="0"/>
                <a:cs typeface="Gotham Medium" charset="0"/>
              </a:rPr>
              <a:t>UniversalSettingVC</a:t>
            </a:r>
            <a:endParaRPr lang="en-US" sz="1400" dirty="0" smtClean="0">
              <a:solidFill>
                <a:schemeClr val="bg1">
                  <a:lumMod val="75000"/>
                </a:schemeClr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Gotham Medium" charset="0"/>
                <a:ea typeface="Gotham Medium" charset="0"/>
                <a:cs typeface="Gotham Medium" charset="0"/>
              </a:rPr>
              <a:t>WasherStatusVC</a:t>
            </a:r>
            <a:endParaRPr lang="en-US" sz="1400" dirty="0" smtClean="0">
              <a:solidFill>
                <a:schemeClr val="bg1">
                  <a:lumMod val="75000"/>
                </a:schemeClr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Gotham Medium" charset="0"/>
                <a:ea typeface="Gotham Medium" charset="0"/>
                <a:cs typeface="Gotham Medium" charset="0"/>
              </a:rPr>
              <a:t>DryerStatusVC</a:t>
            </a:r>
            <a:endParaRPr lang="en-US" sz="1400" dirty="0" smtClean="0">
              <a:solidFill>
                <a:schemeClr val="bg1">
                  <a:lumMod val="75000"/>
                </a:schemeClr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Gotham Medium" charset="0"/>
                <a:ea typeface="Gotham Medium" charset="0"/>
                <a:cs typeface="Gotham Medium" charset="0"/>
              </a:rPr>
              <a:t>WasherTroubleshootingVC</a:t>
            </a:r>
            <a:endParaRPr lang="en-US" sz="1400" dirty="0" smtClean="0">
              <a:solidFill>
                <a:schemeClr val="bg1">
                  <a:lumMod val="75000"/>
                </a:schemeClr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Gotham Medium" charset="0"/>
                <a:ea typeface="Gotham Medium" charset="0"/>
                <a:cs typeface="Gotham Medium" charset="0"/>
              </a:rPr>
              <a:t>DryerTroubleshootingVC</a:t>
            </a:r>
            <a:endParaRPr lang="en-US" sz="1400" dirty="0" smtClean="0">
              <a:solidFill>
                <a:schemeClr val="bg1">
                  <a:lumMod val="75000"/>
                </a:schemeClr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Gotham Medium" charset="0"/>
                <a:ea typeface="Gotham Medium" charset="0"/>
                <a:cs typeface="Gotham Medium" charset="0"/>
              </a:rPr>
              <a:t>SecurityFailureVC</a:t>
            </a:r>
            <a:endParaRPr lang="en-US" sz="1400" dirty="0" smtClean="0">
              <a:solidFill>
                <a:schemeClr val="bg1">
                  <a:lumMod val="75000"/>
                </a:schemeClr>
              </a:solidFill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504280" y="3436534"/>
            <a:ext cx="16065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rPr>
              <a:t>Network Logics</a:t>
            </a:r>
          </a:p>
          <a:p>
            <a:endParaRPr lang="en-US" sz="1400" dirty="0" smtClean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r>
              <a:rPr lang="en-US" sz="1400" dirty="0" smtClean="0">
                <a:latin typeface="Gotham Medium" charset="0"/>
                <a:ea typeface="Gotham Medium" charset="0"/>
                <a:cs typeface="Gotham Medium" charset="0"/>
              </a:rPr>
              <a:t>Https</a:t>
            </a:r>
          </a:p>
          <a:p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Gotham Medium" charset="0"/>
                <a:ea typeface="Gotham Medium" charset="0"/>
                <a:cs typeface="Gotham Medium" charset="0"/>
              </a:rPr>
              <a:t>Xmpp</a:t>
            </a:r>
            <a:endParaRPr lang="en-US" sz="1400" dirty="0" smtClean="0">
              <a:solidFill>
                <a:schemeClr val="bg1">
                  <a:lumMod val="75000"/>
                </a:schemeClr>
              </a:solidFill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886003" y="3436534"/>
            <a:ext cx="2291012" cy="1600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rPr>
              <a:t>Update UIs</a:t>
            </a:r>
          </a:p>
          <a:p>
            <a:endParaRPr lang="en-US" sz="1400" dirty="0">
              <a:latin typeface="Gotham Medium" charset="0"/>
              <a:ea typeface="Gotham Medium" charset="0"/>
              <a:cs typeface="Gotham Medium" charset="0"/>
            </a:endParaRPr>
          </a:p>
          <a:p>
            <a:r>
              <a:rPr lang="en-US" sz="1400" dirty="0" err="1" smtClean="0">
                <a:latin typeface="Gotham Medium" charset="0"/>
                <a:ea typeface="Gotham Medium" charset="0"/>
                <a:cs typeface="Gotham Medium" charset="0"/>
              </a:rPr>
              <a:t>AppliancesTableView</a:t>
            </a:r>
            <a:endParaRPr lang="en-US" sz="1400" dirty="0" smtClean="0">
              <a:latin typeface="Gotham Medium" charset="0"/>
              <a:ea typeface="Gotham Medium" charset="0"/>
              <a:cs typeface="Gotham Medium" charset="0"/>
            </a:endParaRPr>
          </a:p>
          <a:p>
            <a:r>
              <a:rPr lang="en-US" sz="1400" dirty="0" err="1" smtClean="0">
                <a:latin typeface="Gotham Medium" charset="0"/>
                <a:ea typeface="Gotham Medium" charset="0"/>
                <a:cs typeface="Gotham Medium" charset="0"/>
              </a:rPr>
              <a:t>DashboardItemCell</a:t>
            </a:r>
            <a:endParaRPr lang="en-US" sz="1400" dirty="0" smtClean="0">
              <a:latin typeface="Gotham Medium" charset="0"/>
              <a:ea typeface="Gotham Medium" charset="0"/>
              <a:cs typeface="Gotham Medium" charset="0"/>
            </a:endParaRPr>
          </a:p>
          <a:p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Gotham Medium" charset="0"/>
                <a:ea typeface="Gotham Medium" charset="0"/>
                <a:cs typeface="Gotham Medium" charset="0"/>
              </a:rPr>
              <a:t>AddApplianceButton</a:t>
            </a:r>
            <a:endParaRPr lang="en-US" sz="1400" dirty="0" smtClean="0">
              <a:solidFill>
                <a:schemeClr val="bg1">
                  <a:lumMod val="75000"/>
                </a:schemeClr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Gotham Medium" charset="0"/>
                <a:ea typeface="Gotham Medium" charset="0"/>
                <a:cs typeface="Gotham Medium" charset="0"/>
              </a:rPr>
              <a:t>UniversalSettingButton</a:t>
            </a:r>
            <a:endParaRPr lang="en-US" sz="1400" dirty="0" smtClean="0">
              <a:solidFill>
                <a:schemeClr val="bg1">
                  <a:lumMod val="75000"/>
                </a:schemeClr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Gotham Medium" charset="0"/>
                <a:ea typeface="Gotham Medium" charset="0"/>
                <a:cs typeface="Gotham Medium" charset="0"/>
              </a:rPr>
              <a:t>Popup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Gotham Medium" charset="0"/>
              <a:ea typeface="Gotham Medium" charset="0"/>
              <a:cs typeface="Gotham Medium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334" y="3565165"/>
            <a:ext cx="1656093" cy="294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07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</a:t>
            </a:r>
            <a:br>
              <a:rPr lang="en-US" dirty="0" smtClean="0"/>
            </a:br>
            <a:r>
              <a:rPr lang="en-US" dirty="0" smtClean="0"/>
              <a:t>- </a:t>
            </a:r>
            <a:r>
              <a:rPr lang="en-US" dirty="0" smtClean="0"/>
              <a:t>Demo: Appliances </a:t>
            </a:r>
            <a:r>
              <a:rPr lang="en-US" dirty="0" smtClean="0"/>
              <a:t>Table using </a:t>
            </a:r>
            <a:r>
              <a:rPr lang="en-US" dirty="0" err="1" smtClean="0"/>
              <a:t>DashboardItemCell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457712" y="1798654"/>
            <a:ext cx="2004134" cy="163788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rPr>
              <a:t>View</a:t>
            </a:r>
          </a:p>
          <a:p>
            <a:pPr algn="ctr"/>
            <a:endParaRPr lang="en-US" sz="1600" dirty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r>
              <a:rPr lang="en-US" sz="1400" dirty="0" err="1" smtClean="0">
                <a:solidFill>
                  <a:schemeClr val="tx1"/>
                </a:solidFill>
                <a:latin typeface="Gotham Medium" charset="0"/>
                <a:ea typeface="Gotham Medium" charset="0"/>
                <a:cs typeface="Gotham Medium" charset="0"/>
              </a:rPr>
              <a:t>DashboardVC.xib</a:t>
            </a:r>
            <a:endParaRPr lang="en-US" sz="1400" dirty="0" smtClean="0">
              <a:solidFill>
                <a:schemeClr val="tx1"/>
              </a:solidFill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9544586" y="1798653"/>
            <a:ext cx="2451798" cy="163788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rPr>
              <a:t>Model</a:t>
            </a:r>
          </a:p>
          <a:p>
            <a:pPr algn="ctr"/>
            <a:endParaRPr lang="en-US" sz="1600" dirty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r>
              <a:rPr lang="en-US" sz="1600" dirty="0" err="1" smtClean="0">
                <a:solidFill>
                  <a:schemeClr val="tx1"/>
                </a:solidFill>
                <a:latin typeface="Gotham Medium" charset="0"/>
                <a:ea typeface="Gotham Medium" charset="0"/>
                <a:cs typeface="Gotham Medium" charset="0"/>
              </a:rPr>
              <a:t>DashboardItemCell</a:t>
            </a:r>
            <a:endParaRPr lang="en-US" sz="1600" dirty="0" smtClean="0">
              <a:solidFill>
                <a:schemeClr val="tx1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r>
              <a:rPr lang="en-US" sz="1600" dirty="0" err="1" smtClean="0">
                <a:solidFill>
                  <a:schemeClr val="tx1"/>
                </a:solidFill>
                <a:latin typeface="Gotham Medium" charset="0"/>
                <a:ea typeface="Gotham Medium" charset="0"/>
                <a:cs typeface="Gotham Medium" charset="0"/>
              </a:rPr>
              <a:t>ApplianceManager</a:t>
            </a:r>
            <a:endParaRPr lang="en-US" sz="1600" dirty="0">
              <a:solidFill>
                <a:schemeClr val="tx1"/>
              </a:solidFill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886003" y="1798653"/>
            <a:ext cx="6234425" cy="163788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rPr>
              <a:t>Controller</a:t>
            </a:r>
          </a:p>
          <a:p>
            <a:pPr algn="ctr"/>
            <a:endParaRPr lang="en-US" sz="1600" dirty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r>
              <a:rPr lang="en-US" sz="1600" dirty="0" err="1" smtClean="0">
                <a:solidFill>
                  <a:schemeClr val="tx1"/>
                </a:solidFill>
                <a:latin typeface="Gotham Medium" charset="0"/>
                <a:ea typeface="Gotham Medium" charset="0"/>
                <a:cs typeface="Gotham Medium" charset="0"/>
              </a:rPr>
              <a:t>DashboardViewController.h,m</a:t>
            </a:r>
            <a:endParaRPr lang="en-US" sz="1600" dirty="0">
              <a:solidFill>
                <a:schemeClr val="tx1"/>
              </a:solidFill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233569" y="3436534"/>
            <a:ext cx="2634054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  <a:latin typeface="Gotham Medium" charset="0"/>
                <a:ea typeface="Gotham Medium" charset="0"/>
                <a:cs typeface="Gotham Medium" charset="0"/>
              </a:rPr>
              <a:t>Move pages</a:t>
            </a:r>
          </a:p>
          <a:p>
            <a:endParaRPr lang="en-US" sz="1400" dirty="0" smtClean="0">
              <a:solidFill>
                <a:schemeClr val="bg1">
                  <a:lumMod val="75000"/>
                </a:schemeClr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Gotham Medium" charset="0"/>
                <a:ea typeface="Gotham Medium" charset="0"/>
                <a:cs typeface="Gotham Medium" charset="0"/>
              </a:rPr>
              <a:t>SignInVC</a:t>
            </a:r>
            <a:endParaRPr lang="en-US" sz="1400" dirty="0" smtClean="0">
              <a:solidFill>
                <a:schemeClr val="bg1">
                  <a:lumMod val="75000"/>
                </a:schemeClr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Gotham Medium" charset="0"/>
                <a:ea typeface="Gotham Medium" charset="0"/>
                <a:cs typeface="Gotham Medium" charset="0"/>
              </a:rPr>
              <a:t>AddApplianceVC</a:t>
            </a:r>
            <a:endParaRPr lang="en-US" sz="1400" dirty="0" smtClean="0">
              <a:solidFill>
                <a:schemeClr val="bg1">
                  <a:lumMod val="75000"/>
                </a:schemeClr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Gotham Medium" charset="0"/>
                <a:ea typeface="Gotham Medium" charset="0"/>
                <a:cs typeface="Gotham Medium" charset="0"/>
              </a:rPr>
              <a:t>UniversalSettingVC</a:t>
            </a:r>
            <a:endParaRPr lang="en-US" sz="1400" dirty="0" smtClean="0">
              <a:solidFill>
                <a:schemeClr val="bg1">
                  <a:lumMod val="75000"/>
                </a:schemeClr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Gotham Medium" charset="0"/>
                <a:ea typeface="Gotham Medium" charset="0"/>
                <a:cs typeface="Gotham Medium" charset="0"/>
              </a:rPr>
              <a:t>WasherStatusVC</a:t>
            </a:r>
            <a:endParaRPr lang="en-US" sz="1400" dirty="0" smtClean="0">
              <a:solidFill>
                <a:schemeClr val="bg1">
                  <a:lumMod val="75000"/>
                </a:schemeClr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Gotham Medium" charset="0"/>
                <a:ea typeface="Gotham Medium" charset="0"/>
                <a:cs typeface="Gotham Medium" charset="0"/>
              </a:rPr>
              <a:t>DryerStatusVC</a:t>
            </a:r>
            <a:endParaRPr lang="en-US" sz="1400" dirty="0" smtClean="0">
              <a:solidFill>
                <a:schemeClr val="bg1">
                  <a:lumMod val="75000"/>
                </a:schemeClr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Gotham Medium" charset="0"/>
                <a:ea typeface="Gotham Medium" charset="0"/>
                <a:cs typeface="Gotham Medium" charset="0"/>
              </a:rPr>
              <a:t>WasherTroubleshootingVC</a:t>
            </a:r>
            <a:endParaRPr lang="en-US" sz="1400" dirty="0" smtClean="0">
              <a:solidFill>
                <a:schemeClr val="bg1">
                  <a:lumMod val="75000"/>
                </a:schemeClr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Gotham Medium" charset="0"/>
                <a:ea typeface="Gotham Medium" charset="0"/>
                <a:cs typeface="Gotham Medium" charset="0"/>
              </a:rPr>
              <a:t>DryerTroubleshootingVC</a:t>
            </a:r>
            <a:endParaRPr lang="en-US" sz="1400" dirty="0" smtClean="0">
              <a:solidFill>
                <a:schemeClr val="bg1">
                  <a:lumMod val="75000"/>
                </a:schemeClr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Gotham Medium" charset="0"/>
                <a:ea typeface="Gotham Medium" charset="0"/>
                <a:cs typeface="Gotham Medium" charset="0"/>
              </a:rPr>
              <a:t>SecurityFailureVC</a:t>
            </a:r>
            <a:endParaRPr lang="en-US" sz="1400" dirty="0" smtClean="0">
              <a:solidFill>
                <a:schemeClr val="bg1">
                  <a:lumMod val="75000"/>
                </a:schemeClr>
              </a:solidFill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504280" y="3436534"/>
            <a:ext cx="16065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rPr>
              <a:t>Network Logics</a:t>
            </a:r>
          </a:p>
          <a:p>
            <a:endParaRPr lang="en-US" sz="1400" dirty="0" smtClean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r>
              <a:rPr lang="en-US" sz="1400" dirty="0" smtClean="0">
                <a:latin typeface="Gotham Medium" charset="0"/>
                <a:ea typeface="Gotham Medium" charset="0"/>
                <a:cs typeface="Gotham Medium" charset="0"/>
              </a:rPr>
              <a:t>Https</a:t>
            </a:r>
          </a:p>
          <a:p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Gotham Medium" charset="0"/>
                <a:ea typeface="Gotham Medium" charset="0"/>
                <a:cs typeface="Gotham Medium" charset="0"/>
              </a:rPr>
              <a:t>Xmpp</a:t>
            </a:r>
            <a:endParaRPr lang="en-US" sz="1400" dirty="0" smtClean="0">
              <a:solidFill>
                <a:schemeClr val="bg1">
                  <a:lumMod val="75000"/>
                </a:schemeClr>
              </a:solidFill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886003" y="3436534"/>
            <a:ext cx="2291012" cy="1600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rPr>
              <a:t>Update UIs</a:t>
            </a:r>
          </a:p>
          <a:p>
            <a:endParaRPr lang="en-US" sz="1400" dirty="0">
              <a:latin typeface="Gotham Medium" charset="0"/>
              <a:ea typeface="Gotham Medium" charset="0"/>
              <a:cs typeface="Gotham Medium" charset="0"/>
            </a:endParaRPr>
          </a:p>
          <a:p>
            <a:r>
              <a:rPr lang="en-US" sz="1400" dirty="0" err="1" smtClean="0">
                <a:latin typeface="Gotham Medium" charset="0"/>
                <a:ea typeface="Gotham Medium" charset="0"/>
                <a:cs typeface="Gotham Medium" charset="0"/>
              </a:rPr>
              <a:t>AppliancesTableView</a:t>
            </a:r>
            <a:endParaRPr lang="en-US" sz="1400" dirty="0" smtClean="0">
              <a:latin typeface="Gotham Medium" charset="0"/>
              <a:ea typeface="Gotham Medium" charset="0"/>
              <a:cs typeface="Gotham Medium" charset="0"/>
            </a:endParaRPr>
          </a:p>
          <a:p>
            <a:r>
              <a:rPr lang="en-US" sz="1400" dirty="0" err="1" smtClean="0">
                <a:latin typeface="Gotham Medium" charset="0"/>
                <a:ea typeface="Gotham Medium" charset="0"/>
                <a:cs typeface="Gotham Medium" charset="0"/>
              </a:rPr>
              <a:t>DashboardItemCell</a:t>
            </a:r>
            <a:endParaRPr lang="en-US" sz="1400" dirty="0" smtClean="0">
              <a:latin typeface="Gotham Medium" charset="0"/>
              <a:ea typeface="Gotham Medium" charset="0"/>
              <a:cs typeface="Gotham Medium" charset="0"/>
            </a:endParaRPr>
          </a:p>
          <a:p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Gotham Medium" charset="0"/>
                <a:ea typeface="Gotham Medium" charset="0"/>
                <a:cs typeface="Gotham Medium" charset="0"/>
              </a:rPr>
              <a:t>AddApplianceButton</a:t>
            </a:r>
            <a:endParaRPr lang="en-US" sz="1400" dirty="0" smtClean="0">
              <a:solidFill>
                <a:schemeClr val="bg1">
                  <a:lumMod val="75000"/>
                </a:schemeClr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Gotham Medium" charset="0"/>
                <a:ea typeface="Gotham Medium" charset="0"/>
                <a:cs typeface="Gotham Medium" charset="0"/>
              </a:rPr>
              <a:t>UniversalSettingButton</a:t>
            </a:r>
            <a:endParaRPr lang="en-US" sz="1400" dirty="0" smtClean="0">
              <a:solidFill>
                <a:schemeClr val="bg1">
                  <a:lumMod val="75000"/>
                </a:schemeClr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Gotham Medium" charset="0"/>
                <a:ea typeface="Gotham Medium" charset="0"/>
                <a:cs typeface="Gotham Medium" charset="0"/>
              </a:rPr>
              <a:t>Popup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Gotham Medium" charset="0"/>
              <a:ea typeface="Gotham Medium" charset="0"/>
              <a:cs typeface="Gotham Medium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334" y="3565165"/>
            <a:ext cx="1656093" cy="29436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058399" y="3901712"/>
            <a:ext cx="1830560" cy="646331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043334" y="4546535"/>
            <a:ext cx="18456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 err="1">
                <a:latin typeface="Gotham Medium" charset="0"/>
                <a:ea typeface="Gotham Medium" charset="0"/>
                <a:cs typeface="Gotham Medium" charset="0"/>
              </a:rPr>
              <a:t>DashboardItemCell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8347521" y="4854124"/>
            <a:ext cx="139172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latin typeface="Gotham Medium" charset="0"/>
                <a:ea typeface="Gotham Medium" charset="0"/>
                <a:cs typeface="Gotham Medium" charset="0"/>
              </a:rPr>
              <a:t>Appliances </a:t>
            </a:r>
            <a:endParaRPr lang="en-US" sz="1600" dirty="0" smtClean="0">
              <a:latin typeface="Gotham Medium" charset="0"/>
              <a:ea typeface="Gotham Medium" charset="0"/>
              <a:cs typeface="Gotham Medium" charset="0"/>
            </a:endParaRPr>
          </a:p>
          <a:p>
            <a:pPr algn="r"/>
            <a:r>
              <a:rPr lang="en-US" sz="1600" dirty="0" smtClean="0">
                <a:latin typeface="Gotham Medium" charset="0"/>
                <a:ea typeface="Gotham Medium" charset="0"/>
                <a:cs typeface="Gotham Medium" charset="0"/>
              </a:rPr>
              <a:t>Table </a:t>
            </a:r>
            <a:endParaRPr lang="en-US" sz="1600" dirty="0"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6" name="Left Brace 5"/>
          <p:cNvSpPr/>
          <p:nvPr/>
        </p:nvSpPr>
        <p:spPr>
          <a:xfrm>
            <a:off x="9779216" y="3921319"/>
            <a:ext cx="359118" cy="1517580"/>
          </a:xfrm>
          <a:prstGeom prst="leftBrace">
            <a:avLst>
              <a:gd name="adj1" fmla="val 8333"/>
              <a:gd name="adj2" fmla="val 70103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Refactored Dashboard </a:t>
            </a:r>
            <a:r>
              <a:rPr lang="en-US" dirty="0" smtClean="0"/>
              <a:t>with MVVM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457712" y="1798654"/>
            <a:ext cx="3240082" cy="163788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rPr>
              <a:t>View</a:t>
            </a:r>
          </a:p>
          <a:p>
            <a:pPr algn="ctr"/>
            <a:endParaRPr lang="en-US" sz="1400" dirty="0">
              <a:solidFill>
                <a:schemeClr val="tx1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r>
              <a:rPr lang="en-US" sz="1400" dirty="0" err="1" smtClean="0">
                <a:solidFill>
                  <a:schemeClr val="tx1"/>
                </a:solidFill>
                <a:latin typeface="Gotham Medium" charset="0"/>
                <a:ea typeface="Gotham Medium" charset="0"/>
                <a:cs typeface="Gotham Medium" charset="0"/>
              </a:rPr>
              <a:t>DashboardVC.xib</a:t>
            </a:r>
            <a:endParaRPr lang="en-US" sz="1400" dirty="0" smtClean="0">
              <a:solidFill>
                <a:schemeClr val="tx1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r>
              <a:rPr lang="en-US" sz="1400" dirty="0" err="1" smtClean="0">
                <a:solidFill>
                  <a:schemeClr val="tx1"/>
                </a:solidFill>
                <a:latin typeface="Gotham Medium" charset="0"/>
                <a:ea typeface="Gotham Medium" charset="0"/>
                <a:cs typeface="Gotham Medium" charset="0"/>
              </a:rPr>
              <a:t>DashboardViewController.h,m</a:t>
            </a:r>
            <a:endParaRPr lang="en-US" sz="1400" dirty="0" smtClean="0">
              <a:solidFill>
                <a:schemeClr val="tx1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307427" y="1798653"/>
            <a:ext cx="3688957" cy="163788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rPr>
              <a:t>Model</a:t>
            </a:r>
          </a:p>
          <a:p>
            <a:pPr algn="ctr"/>
            <a:endParaRPr lang="en-US" dirty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r>
              <a:rPr lang="en-US" sz="1600" dirty="0" err="1" smtClean="0">
                <a:solidFill>
                  <a:schemeClr val="tx1"/>
                </a:solidFill>
                <a:latin typeface="Gotham Medium" charset="0"/>
                <a:ea typeface="Gotham Medium" charset="0"/>
                <a:cs typeface="Gotham Medium" charset="0"/>
              </a:rPr>
              <a:t>DashboardModel.h,m</a:t>
            </a:r>
            <a:endParaRPr lang="en-US" sz="1600" dirty="0" smtClean="0">
              <a:solidFill>
                <a:schemeClr val="tx1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r>
              <a:rPr lang="en-US" sz="1600" dirty="0" err="1" smtClean="0">
                <a:solidFill>
                  <a:schemeClr val="tx1"/>
                </a:solidFill>
                <a:latin typeface="Gotham Medium" charset="0"/>
                <a:ea typeface="Gotham Medium" charset="0"/>
                <a:cs typeface="Gotham Medium" charset="0"/>
              </a:rPr>
              <a:t>DashboardItemCell</a:t>
            </a:r>
            <a:endParaRPr lang="en-US" sz="1600" dirty="0" smtClean="0">
              <a:solidFill>
                <a:schemeClr val="tx1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r>
              <a:rPr lang="en-US" sz="1600" dirty="0" err="1" smtClean="0">
                <a:solidFill>
                  <a:schemeClr val="tx1"/>
                </a:solidFill>
                <a:latin typeface="Gotham Medium" charset="0"/>
                <a:ea typeface="Gotham Medium" charset="0"/>
                <a:cs typeface="Gotham Medium" charset="0"/>
              </a:rPr>
              <a:t>ApplianceManager</a:t>
            </a:r>
            <a:endParaRPr lang="en-US" sz="1600" dirty="0">
              <a:solidFill>
                <a:schemeClr val="tx1"/>
              </a:solidFill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094765" y="1798653"/>
            <a:ext cx="3815691" cy="163788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rPr>
              <a:t>ViewModel</a:t>
            </a:r>
            <a:endParaRPr lang="en-US" dirty="0" smtClean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r>
              <a:rPr lang="en-US" sz="1400" dirty="0" err="1" smtClean="0">
                <a:solidFill>
                  <a:schemeClr val="tx1"/>
                </a:solidFill>
                <a:latin typeface="Gotham Medium" charset="0"/>
                <a:ea typeface="Gotham Medium" charset="0"/>
                <a:cs typeface="Gotham Medium" charset="0"/>
              </a:rPr>
              <a:t>DashboardViewModel.h,m</a:t>
            </a:r>
            <a:endParaRPr lang="en-US" dirty="0">
              <a:solidFill>
                <a:schemeClr val="tx1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 smtClean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 smtClean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345700" y="3436531"/>
            <a:ext cx="2634054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  <a:latin typeface="Gotham Medium" charset="0"/>
                <a:ea typeface="Gotham Medium" charset="0"/>
                <a:cs typeface="Gotham Medium" charset="0"/>
              </a:rPr>
              <a:t>Move pages</a:t>
            </a:r>
          </a:p>
          <a:p>
            <a:endParaRPr lang="en-US" sz="1400" dirty="0" smtClean="0">
              <a:solidFill>
                <a:schemeClr val="bg1">
                  <a:lumMod val="75000"/>
                </a:schemeClr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Gotham Medium" charset="0"/>
                <a:ea typeface="Gotham Medium" charset="0"/>
                <a:cs typeface="Gotham Medium" charset="0"/>
              </a:rPr>
              <a:t>AddApplianceVC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Gotham Medium" charset="0"/>
                <a:ea typeface="Gotham Medium" charset="0"/>
                <a:cs typeface="Gotham Medium" charset="0"/>
              </a:rPr>
              <a:t>UniversalSettingVC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Gotham Medium" charset="0"/>
                <a:ea typeface="Gotham Medium" charset="0"/>
                <a:cs typeface="Gotham Medium" charset="0"/>
              </a:rPr>
              <a:t>WasherStatusVC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Gotham Medium" charset="0"/>
                <a:ea typeface="Gotham Medium" charset="0"/>
                <a:cs typeface="Gotham Medium" charset="0"/>
              </a:rPr>
              <a:t>DryerStatusVC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Gotham Medium" charset="0"/>
                <a:ea typeface="Gotham Medium" charset="0"/>
                <a:cs typeface="Gotham Medium" charset="0"/>
              </a:rPr>
              <a:t>WasherTroubleshootingVC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Gotham Medium" charset="0"/>
                <a:ea typeface="Gotham Medium" charset="0"/>
                <a:cs typeface="Gotham Medium" charset="0"/>
              </a:rPr>
              <a:t>DryerTroubleshootingVC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Gotham Medium" charset="0"/>
                <a:ea typeface="Gotham Medium" charset="0"/>
                <a:cs typeface="Gotham Medium" charset="0"/>
              </a:rPr>
              <a:t>SecurityFailureVC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endParaRPr lang="en-US" sz="1400" dirty="0" smtClean="0">
              <a:solidFill>
                <a:schemeClr val="bg1">
                  <a:lumMod val="75000"/>
                </a:schemeClr>
              </a:solidFill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172364" y="3436532"/>
            <a:ext cx="16065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rPr>
              <a:t>Network Logics</a:t>
            </a:r>
          </a:p>
          <a:p>
            <a:endParaRPr lang="en-US" sz="1400" dirty="0" smtClean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r>
              <a:rPr lang="en-US" sz="1400" dirty="0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rPr>
              <a:t>Https</a:t>
            </a:r>
          </a:p>
          <a:p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Gotham Medium" charset="0"/>
                <a:ea typeface="Gotham Medium" charset="0"/>
                <a:cs typeface="Gotham Medium" charset="0"/>
              </a:rPr>
              <a:t>Xmpp</a:t>
            </a:r>
            <a:endParaRPr lang="en-US" sz="1400" dirty="0" smtClean="0">
              <a:solidFill>
                <a:schemeClr val="bg1">
                  <a:lumMod val="75000"/>
                </a:schemeClr>
              </a:solidFill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57712" y="3436534"/>
            <a:ext cx="229101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rPr>
              <a:t>Update UIs</a:t>
            </a:r>
          </a:p>
          <a:p>
            <a:endParaRPr lang="en-US" sz="1400" dirty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r>
              <a:rPr lang="en-US" sz="1400" dirty="0" err="1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rPr>
              <a:t>AppliancesTableView</a:t>
            </a:r>
            <a:endParaRPr lang="en-US" sz="1400" dirty="0" smtClean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Gotham Medium" charset="0"/>
                <a:ea typeface="Gotham Medium" charset="0"/>
                <a:cs typeface="Gotham Medium" charset="0"/>
              </a:rPr>
              <a:t>AddApplianceButton</a:t>
            </a:r>
            <a:endParaRPr lang="en-US" sz="1400" dirty="0" smtClean="0">
              <a:solidFill>
                <a:schemeClr val="bg1">
                  <a:lumMod val="75000"/>
                </a:schemeClr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Gotham Medium" charset="0"/>
                <a:ea typeface="Gotham Medium" charset="0"/>
                <a:cs typeface="Gotham Medium" charset="0"/>
              </a:rPr>
              <a:t>UniversalSettingButton</a:t>
            </a:r>
            <a:endParaRPr lang="en-US" sz="1400" dirty="0" smtClean="0">
              <a:solidFill>
                <a:schemeClr val="bg1">
                  <a:lumMod val="75000"/>
                </a:schemeClr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Gotham Medium" charset="0"/>
                <a:ea typeface="Gotham Medium" charset="0"/>
                <a:cs typeface="Gotham Medium" charset="0"/>
              </a:rPr>
              <a:t>Popup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72478" y="3436531"/>
            <a:ext cx="192552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rPr>
              <a:t>Update </a:t>
            </a:r>
            <a:r>
              <a:rPr lang="en-US" sz="1400" b="1" dirty="0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rPr>
              <a:t>Models</a:t>
            </a:r>
          </a:p>
          <a:p>
            <a:endParaRPr lang="en-US" sz="1400" b="1" dirty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r>
              <a:rPr lang="en-US" sz="1400" dirty="0" err="1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rPr>
              <a:t>DashboardItemCell</a:t>
            </a:r>
            <a:endParaRPr lang="en-US" sz="1400" b="1" dirty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307427" y="3436531"/>
            <a:ext cx="242726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rPr>
              <a:t>Update </a:t>
            </a:r>
            <a:r>
              <a:rPr lang="en-US" sz="1400" b="1" dirty="0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rPr>
              <a:t>Models</a:t>
            </a:r>
          </a:p>
          <a:p>
            <a:endParaRPr lang="en-US" sz="1400" b="1" dirty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r>
              <a:rPr lang="en-US" sz="1400" dirty="0" err="1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rPr>
              <a:t>DashboardItemCellArray</a:t>
            </a:r>
            <a:endParaRPr lang="en-US" sz="1400" b="1" dirty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09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MVVM design for showing </a:t>
            </a:r>
            <a:r>
              <a:rPr lang="en-US" dirty="0" err="1" smtClean="0"/>
              <a:t>ApplianceList</a:t>
            </a:r>
            <a:r>
              <a:rPr lang="en-US" dirty="0" smtClean="0"/>
              <a:t> table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55024" y="2187941"/>
            <a:ext cx="3040454" cy="330032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rPr>
              <a:t>View</a:t>
            </a:r>
          </a:p>
          <a:p>
            <a:pPr algn="ctr"/>
            <a:endParaRPr lang="en-US" dirty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 smtClean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 smtClean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 smtClean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 smtClean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 smtClean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045029" y="4147801"/>
            <a:ext cx="2730763" cy="100720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Gotham Medium" charset="0"/>
                <a:ea typeface="Gotham Medium" charset="0"/>
                <a:cs typeface="Gotham Medium" charset="0"/>
              </a:rPr>
              <a:t>UITableView</a:t>
            </a:r>
            <a:r>
              <a:rPr lang="en-US" dirty="0" smtClean="0">
                <a:latin typeface="Gotham Medium" charset="0"/>
                <a:ea typeface="Gotham Medium" charset="0"/>
                <a:cs typeface="Gotham Medium" charset="0"/>
              </a:rPr>
              <a:t>:</a:t>
            </a:r>
            <a:br>
              <a:rPr lang="en-US" dirty="0" smtClean="0">
                <a:latin typeface="Gotham Medium" charset="0"/>
                <a:ea typeface="Gotham Medium" charset="0"/>
                <a:cs typeface="Gotham Medium" charset="0"/>
              </a:rPr>
            </a:br>
            <a:r>
              <a:rPr lang="en-US" dirty="0" err="1" smtClean="0">
                <a:latin typeface="Gotham Medium" charset="0"/>
                <a:ea typeface="Gotham Medium" charset="0"/>
                <a:cs typeface="Gotham Medium" charset="0"/>
              </a:rPr>
              <a:t>UITableViewCell</a:t>
            </a:r>
            <a:endParaRPr lang="en-US" dirty="0" smtClean="0"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752114" y="2173862"/>
            <a:ext cx="2616531" cy="331440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rPr>
              <a:t>Model</a:t>
            </a:r>
          </a:p>
          <a:p>
            <a:pPr algn="ctr"/>
            <a:endParaRPr lang="en-US" dirty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 smtClean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 smtClean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 smtClean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 smtClean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 smtClean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999684" y="2187940"/>
            <a:ext cx="2789612" cy="330032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rPr>
              <a:t>ViewModel</a:t>
            </a:r>
            <a:endParaRPr lang="en-US" dirty="0" smtClean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 smtClean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 smtClean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 smtClean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 smtClean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 smtClean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endParaRPr lang="en-US" dirty="0">
              <a:solidFill>
                <a:sysClr val="windowText" lastClr="000000"/>
              </a:solidFill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045029" y="2885190"/>
            <a:ext cx="2730763" cy="100720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Gotham Medium" charset="0"/>
                <a:ea typeface="Gotham Medium" charset="0"/>
                <a:cs typeface="Gotham Medium" charset="0"/>
              </a:rPr>
              <a:t>DashboardVC</a:t>
            </a:r>
            <a:endParaRPr lang="en-US" dirty="0" smtClean="0"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77745" y="4156328"/>
            <a:ext cx="2159719" cy="100720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>
                <a:latin typeface="Gotham Medium" charset="0"/>
                <a:ea typeface="Gotham Medium" charset="0"/>
                <a:cs typeface="Gotham Medium" charset="0"/>
              </a:rPr>
              <a:t>DashboardItemCell</a:t>
            </a:r>
            <a:endParaRPr lang="en-US" sz="1400" dirty="0" smtClean="0">
              <a:latin typeface="Gotham Medium" charset="0"/>
              <a:ea typeface="Gotham Medium" charset="0"/>
              <a:cs typeface="Gotham Medium" charset="0"/>
            </a:endParaRPr>
          </a:p>
          <a:p>
            <a:pPr algn="ctr"/>
            <a:r>
              <a:rPr lang="en-US" sz="1400" dirty="0" smtClean="0">
                <a:latin typeface="Gotham Medium" charset="0"/>
                <a:ea typeface="Gotham Medium" charset="0"/>
                <a:cs typeface="Gotham Medium" charset="0"/>
              </a:rPr>
              <a:t>&lt;Dryer, Washer&gt;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307596" y="2893471"/>
            <a:ext cx="2265051" cy="100720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latin typeface="Gotham Medium" charset="0"/>
                <a:ea typeface="Gotham Medium" charset="0"/>
                <a:cs typeface="Gotham Medium" charset="0"/>
              </a:rPr>
              <a:t>requestNetworkList</a:t>
            </a:r>
            <a:endParaRPr lang="en-US" sz="1400" dirty="0" smtClean="0"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793033" y="4538124"/>
            <a:ext cx="1514560" cy="252603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3915981" y="2334376"/>
            <a:ext cx="1063197" cy="29698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29987" y="2117202"/>
            <a:ext cx="7409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Gotham Medium" charset="0"/>
                <a:ea typeface="Gotham Medium" charset="0"/>
                <a:cs typeface="Gotham Medium" charset="0"/>
              </a:rPr>
              <a:t>Owned</a:t>
            </a:r>
            <a:endParaRPr lang="en-US" sz="1200" dirty="0"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140671" y="2524139"/>
            <a:ext cx="5373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Gotham Medium" charset="0"/>
                <a:ea typeface="Gotham Medium" charset="0"/>
                <a:cs typeface="Gotham Medium" charset="0"/>
              </a:rPr>
              <a:t>Bind</a:t>
            </a:r>
            <a:endParaRPr lang="en-US" sz="1200" dirty="0"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307595" y="4203819"/>
            <a:ext cx="2265052" cy="100720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Gotham Medium" charset="0"/>
                <a:ea typeface="Gotham Medium" charset="0"/>
                <a:cs typeface="Gotham Medium" charset="0"/>
              </a:rPr>
              <a:t>Array</a:t>
            </a:r>
            <a:br>
              <a:rPr lang="en-US" sz="1400" dirty="0" smtClean="0">
                <a:latin typeface="Gotham Medium" charset="0"/>
                <a:ea typeface="Gotham Medium" charset="0"/>
                <a:cs typeface="Gotham Medium" charset="0"/>
              </a:rPr>
            </a:br>
            <a:r>
              <a:rPr lang="en-US" sz="1400" dirty="0" smtClean="0">
                <a:latin typeface="Gotham Medium" charset="0"/>
                <a:ea typeface="Gotham Medium" charset="0"/>
                <a:cs typeface="Gotham Medium" charset="0"/>
              </a:rPr>
              <a:t>&lt;</a:t>
            </a:r>
            <a:r>
              <a:rPr lang="en-US" sz="1400" dirty="0" err="1" smtClean="0">
                <a:latin typeface="Gotham Medium" charset="0"/>
                <a:ea typeface="Gotham Medium" charset="0"/>
                <a:cs typeface="Gotham Medium" charset="0"/>
              </a:rPr>
              <a:t>DashboardItemCell</a:t>
            </a:r>
            <a:r>
              <a:rPr lang="en-US" sz="1400" dirty="0" smtClean="0">
                <a:latin typeface="Gotham Medium" charset="0"/>
                <a:ea typeface="Gotham Medium" charset="0"/>
                <a:cs typeface="Gotham Medium" charset="0"/>
              </a:rPr>
              <a:t>&gt;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183881" y="4712623"/>
            <a:ext cx="5373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smtClean="0">
                <a:latin typeface="Gotham Medium" charset="0"/>
                <a:ea typeface="Gotham Medium" charset="0"/>
                <a:cs typeface="Gotham Medium" charset="0"/>
              </a:rPr>
              <a:t>Bind</a:t>
            </a:r>
            <a:endParaRPr lang="en-US" sz="1200" dirty="0"/>
          </a:p>
        </p:txBody>
      </p:sp>
      <p:sp>
        <p:nvSpPr>
          <p:cNvPr id="23" name="Rectangle 22"/>
          <p:cNvSpPr/>
          <p:nvPr/>
        </p:nvSpPr>
        <p:spPr>
          <a:xfrm>
            <a:off x="4182827" y="4313404"/>
            <a:ext cx="546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Gotham Medium" charset="0"/>
                <a:ea typeface="Gotham Medium" charset="0"/>
                <a:cs typeface="Gotham Medium" charset="0"/>
              </a:rPr>
              <a:t>Data</a:t>
            </a:r>
            <a:endParaRPr lang="en-US" sz="1200" dirty="0"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8977745" y="2888221"/>
            <a:ext cx="2159719" cy="93829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latin typeface="Gotham Medium" charset="0"/>
                <a:ea typeface="Gotham Medium" charset="0"/>
                <a:cs typeface="Gotham Medium" charset="0"/>
              </a:rPr>
              <a:t>ApplianceManager</a:t>
            </a:r>
            <a:endParaRPr lang="en-US" sz="1400" dirty="0" smtClean="0"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7572646" y="3249179"/>
            <a:ext cx="1405099" cy="236013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42" name="Right Arrow 41"/>
          <p:cNvSpPr/>
          <p:nvPr/>
        </p:nvSpPr>
        <p:spPr>
          <a:xfrm rot="5400000">
            <a:off x="6259251" y="3939308"/>
            <a:ext cx="270477" cy="22587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876697" y="306907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Gotham Medium" charset="0"/>
                <a:ea typeface="Gotham Medium" charset="0"/>
                <a:cs typeface="Gotham Medium" charset="0"/>
              </a:rPr>
              <a:t>update</a:t>
            </a:r>
            <a:endParaRPr lang="en-US" sz="1200" dirty="0"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757011" y="4245890"/>
            <a:ext cx="107112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smtClean="0">
                <a:latin typeface="Gotham Medium" charset="0"/>
                <a:ea typeface="Gotham Medium" charset="0"/>
                <a:cs typeface="Gotham Medium" charset="0"/>
              </a:rPr>
              <a:t>Add to Array</a:t>
            </a:r>
            <a:endParaRPr lang="en-US" sz="1050" dirty="0"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46" name="Left-Right Arrow 45"/>
          <p:cNvSpPr/>
          <p:nvPr/>
        </p:nvSpPr>
        <p:spPr>
          <a:xfrm>
            <a:off x="7600482" y="4575824"/>
            <a:ext cx="1377263" cy="214904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463469" y="389178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Gotham Medium" charset="0"/>
                <a:ea typeface="Gotham Medium" charset="0"/>
                <a:cs typeface="Gotham Medium" charset="0"/>
              </a:rPr>
              <a:t>update</a:t>
            </a:r>
            <a:endParaRPr lang="en-US" sz="1200" dirty="0"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48" name="Left-Right Arrow 47"/>
          <p:cNvSpPr/>
          <p:nvPr/>
        </p:nvSpPr>
        <p:spPr>
          <a:xfrm rot="20455240">
            <a:off x="7586564" y="3879304"/>
            <a:ext cx="1377263" cy="214904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otham Medium" charset="0"/>
              <a:ea typeface="Gotham Medium" charset="0"/>
              <a:cs typeface="Gotham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10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140"/>
          <a:stretch/>
        </p:blipFill>
        <p:spPr>
          <a:xfrm>
            <a:off x="336551" y="1320800"/>
            <a:ext cx="11376894" cy="4197529"/>
          </a:xfrm>
        </p:spPr>
      </p:pic>
    </p:spTree>
    <p:extLst>
      <p:ext uri="{BB962C8B-B14F-4D97-AF65-F5344CB8AC3E}">
        <p14:creationId xmlns:p14="http://schemas.microsoft.com/office/powerpoint/2010/main" val="127374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501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en.wikipedia.org/wiki/Model%E2%80%93view%E2%80%93controller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https://medium.com/ios-os-x-development/ios-architecture-patterns-ecba4c38de52#.</a:t>
            </a:r>
            <a:r>
              <a:rPr lang="en-US" dirty="0" smtClean="0">
                <a:hlinkClick r:id="rId3"/>
              </a:rPr>
              <a:t>b5a5de26b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github.com/mutech/aka-ios-beacon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github.com/ReactiveCocoa/ReactiveCocoa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4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(Model-View-Controller) in iOS</a:t>
            </a:r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838200" y="1605005"/>
            <a:ext cx="10691670" cy="1938613"/>
            <a:chOff x="838200" y="2054498"/>
            <a:chExt cx="10691670" cy="1938613"/>
          </a:xfrm>
        </p:grpSpPr>
        <p:sp>
          <p:nvSpPr>
            <p:cNvPr id="5" name="Rounded Rectangle 4"/>
            <p:cNvSpPr/>
            <p:nvPr/>
          </p:nvSpPr>
          <p:spPr>
            <a:xfrm>
              <a:off x="3656985" y="2150346"/>
              <a:ext cx="2451798" cy="163788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  <a:latin typeface="Gotham Medium" charset="0"/>
                  <a:ea typeface="Gotham Medium" charset="0"/>
                  <a:cs typeface="Gotham Medium" charset="0"/>
                </a:rPr>
                <a:t>View</a:t>
              </a:r>
            </a:p>
            <a:p>
              <a:pPr algn="ctr"/>
              <a:endParaRPr lang="en-US" dirty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endParaRPr>
            </a:p>
            <a:p>
              <a:pPr algn="ctr"/>
              <a:r>
                <a:rPr lang="en-US" sz="1600" dirty="0" err="1" smtClean="0">
                  <a:solidFill>
                    <a:sysClr val="windowText" lastClr="000000"/>
                  </a:solidFill>
                  <a:latin typeface="Gotham Medium" charset="0"/>
                  <a:ea typeface="Gotham Medium" charset="0"/>
                  <a:cs typeface="Gotham Medium" charset="0"/>
                </a:rPr>
                <a:t>Main.storyboard</a:t>
              </a:r>
              <a:endParaRPr lang="en-US" sz="1600" dirty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endParaRPr>
            </a:p>
            <a:p>
              <a:pPr algn="ctr"/>
              <a:r>
                <a:rPr lang="en-US" sz="1600" dirty="0">
                  <a:solidFill>
                    <a:sysClr val="windowText" lastClr="000000"/>
                  </a:solidFill>
                  <a:latin typeface="Gotham Medium" charset="0"/>
                  <a:ea typeface="Gotham Medium" charset="0"/>
                  <a:cs typeface="Gotham Medium" charset="0"/>
                </a:rPr>
                <a:t>o</a:t>
              </a:r>
              <a:r>
                <a:rPr lang="en-US" sz="1600" dirty="0" smtClean="0">
                  <a:solidFill>
                    <a:sysClr val="windowText" lastClr="000000"/>
                  </a:solidFill>
                  <a:latin typeface="Gotham Medium" charset="0"/>
                  <a:ea typeface="Gotham Medium" charset="0"/>
                  <a:cs typeface="Gotham Medium" charset="0"/>
                </a:rPr>
                <a:t>r </a:t>
              </a:r>
              <a:r>
                <a:rPr lang="en-US" sz="1600" dirty="0" err="1" smtClean="0">
                  <a:solidFill>
                    <a:sysClr val="windowText" lastClr="000000"/>
                  </a:solidFill>
                  <a:latin typeface="Gotham Medium" charset="0"/>
                  <a:ea typeface="Gotham Medium" charset="0"/>
                  <a:cs typeface="Gotham Medium" charset="0"/>
                </a:rPr>
                <a:t>xib</a:t>
              </a:r>
              <a:endParaRPr lang="en-US" dirty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9078072" y="2137732"/>
              <a:ext cx="2451798" cy="163788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  <a:latin typeface="Gotham Medium" charset="0"/>
                  <a:ea typeface="Gotham Medium" charset="0"/>
                  <a:cs typeface="Gotham Medium" charset="0"/>
                </a:rPr>
                <a:t>Model</a:t>
              </a:r>
            </a:p>
            <a:p>
              <a:pPr algn="ctr"/>
              <a:endParaRPr lang="en-US" dirty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endParaRPr>
            </a:p>
            <a:p>
              <a:pPr algn="ctr"/>
              <a:r>
                <a:rPr lang="en-US" sz="1600" dirty="0" err="1" smtClean="0">
                  <a:solidFill>
                    <a:sysClr val="windowText" lastClr="000000"/>
                  </a:solidFill>
                  <a:latin typeface="Gotham Medium" charset="0"/>
                  <a:ea typeface="Gotham Medium" charset="0"/>
                  <a:cs typeface="Gotham Medium" charset="0"/>
                </a:rPr>
                <a:t>Model.swift</a:t>
              </a:r>
              <a:endParaRPr lang="en-US" sz="1600" dirty="0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endParaRPr>
            </a:p>
            <a:p>
              <a:pPr algn="ctr"/>
              <a:r>
                <a:rPr lang="en-US" sz="1600" dirty="0" err="1" smtClean="0">
                  <a:solidFill>
                    <a:sysClr val="windowText" lastClr="000000"/>
                  </a:solidFill>
                  <a:latin typeface="Gotham Medium" charset="0"/>
                  <a:ea typeface="Gotham Medium" charset="0"/>
                  <a:cs typeface="Gotham Medium" charset="0"/>
                </a:rPr>
                <a:t>Model.xdatamodeld</a:t>
              </a:r>
              <a:endParaRPr lang="en-US" sz="1600" dirty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838200" y="2390173"/>
              <a:ext cx="1345248" cy="1345248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5706012" y="2150346"/>
              <a:ext cx="2548932" cy="163788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  <a:latin typeface="Gotham Medium" charset="0"/>
                  <a:ea typeface="Gotham Medium" charset="0"/>
                  <a:cs typeface="Gotham Medium" charset="0"/>
                </a:rPr>
                <a:t>Controller</a:t>
              </a:r>
            </a:p>
            <a:p>
              <a:pPr algn="ctr"/>
              <a:endParaRPr lang="en-US" dirty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endParaRPr>
            </a:p>
            <a:p>
              <a:pPr algn="ctr"/>
              <a:r>
                <a:rPr lang="en-US" sz="1600" dirty="0" err="1" smtClean="0">
                  <a:solidFill>
                    <a:sysClr val="windowText" lastClr="000000"/>
                  </a:solidFill>
                  <a:latin typeface="Gotham Medium" charset="0"/>
                  <a:ea typeface="Gotham Medium" charset="0"/>
                  <a:cs typeface="Gotham Medium" charset="0"/>
                </a:rPr>
                <a:t>ViewController.swift</a:t>
              </a:r>
              <a:endParaRPr lang="en-US" sz="1600" dirty="0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17179" y="3395709"/>
              <a:ext cx="597402" cy="597402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08965" y="2054498"/>
              <a:ext cx="613830" cy="613830"/>
            </a:xfrm>
            <a:prstGeom prst="rect">
              <a:avLst/>
            </a:prstGeom>
          </p:spPr>
        </p:pic>
        <p:sp>
          <p:nvSpPr>
            <p:cNvPr id="30" name="Left-Right Arrow 29"/>
            <p:cNvSpPr/>
            <p:nvPr/>
          </p:nvSpPr>
          <p:spPr>
            <a:xfrm>
              <a:off x="2194555" y="2819022"/>
              <a:ext cx="1473537" cy="275299"/>
            </a:xfrm>
            <a:prstGeom prst="left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otham Medium" charset="0"/>
                <a:ea typeface="Gotham Medium" charset="0"/>
                <a:cs typeface="Gotham Medium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608965" y="2559009"/>
              <a:ext cx="6655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Gotham Medium" charset="0"/>
                  <a:ea typeface="Gotham Medium" charset="0"/>
                  <a:cs typeface="Gotham Medium" charset="0"/>
                </a:rPr>
                <a:t>Sees</a:t>
              </a:r>
              <a:endParaRPr lang="en-US" sz="1600" dirty="0">
                <a:latin typeface="Gotham Medium" charset="0"/>
                <a:ea typeface="Gotham Medium" charset="0"/>
                <a:cs typeface="Gotham Medium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595700" y="3045063"/>
              <a:ext cx="6687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Gotham Medium" charset="0"/>
                  <a:ea typeface="Gotham Medium" charset="0"/>
                  <a:cs typeface="Gotham Medium" charset="0"/>
                </a:rPr>
                <a:t>Uses</a:t>
              </a:r>
              <a:endParaRPr lang="en-US" sz="1600" dirty="0">
                <a:latin typeface="Gotham Medium" charset="0"/>
                <a:ea typeface="Gotham Medium" charset="0"/>
                <a:cs typeface="Gotham Medium" charset="0"/>
              </a:endParaRPr>
            </a:p>
          </p:txBody>
        </p:sp>
        <p:sp>
          <p:nvSpPr>
            <p:cNvPr id="37" name="Left-Right Arrow 36"/>
            <p:cNvSpPr/>
            <p:nvPr/>
          </p:nvSpPr>
          <p:spPr>
            <a:xfrm>
              <a:off x="5498343" y="2570870"/>
              <a:ext cx="440402" cy="275299"/>
            </a:xfrm>
            <a:prstGeom prst="left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otham Medium" charset="0"/>
                <a:ea typeface="Gotham Medium" charset="0"/>
                <a:cs typeface="Gotham Medium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355880" y="2205507"/>
              <a:ext cx="78899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Gotham Medium" charset="0"/>
                  <a:ea typeface="Gotham Medium" charset="0"/>
                  <a:cs typeface="Gotham Medium" charset="0"/>
                </a:rPr>
                <a:t>Setup</a:t>
              </a:r>
              <a:endParaRPr lang="en-US" sz="1600" dirty="0">
                <a:latin typeface="Gotham Medium" charset="0"/>
                <a:ea typeface="Gotham Medium" charset="0"/>
                <a:cs typeface="Gotham Medium" charset="0"/>
              </a:endParaRPr>
            </a:p>
          </p:txBody>
        </p:sp>
        <p:sp>
          <p:nvSpPr>
            <p:cNvPr id="39" name="Right Arrow 38"/>
            <p:cNvSpPr/>
            <p:nvPr/>
          </p:nvSpPr>
          <p:spPr>
            <a:xfrm rot="10800000">
              <a:off x="8340132" y="3212152"/>
              <a:ext cx="653143" cy="260013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otham Medium" charset="0"/>
                <a:ea typeface="Gotham Medium" charset="0"/>
                <a:cs typeface="Gotham Medium" charset="0"/>
              </a:endParaRPr>
            </a:p>
          </p:txBody>
        </p:sp>
        <p:sp>
          <p:nvSpPr>
            <p:cNvPr id="40" name="Right Arrow 39"/>
            <p:cNvSpPr/>
            <p:nvPr/>
          </p:nvSpPr>
          <p:spPr>
            <a:xfrm>
              <a:off x="8360228" y="2483662"/>
              <a:ext cx="653143" cy="260013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otham Medium" charset="0"/>
                <a:ea typeface="Gotham Medium" charset="0"/>
                <a:cs typeface="Gotham Medium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289711" y="2204361"/>
              <a:ext cx="7713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Gotham Medium" charset="0"/>
                  <a:ea typeface="Gotham Medium" charset="0"/>
                  <a:cs typeface="Gotham Medium" charset="0"/>
                </a:rPr>
                <a:t>Fetch</a:t>
              </a:r>
              <a:endParaRPr lang="en-US" sz="1600" dirty="0">
                <a:latin typeface="Gotham Medium" charset="0"/>
                <a:ea typeface="Gotham Medium" charset="0"/>
                <a:cs typeface="Gotham Medium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348468" y="3431563"/>
              <a:ext cx="7040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Gotham Medium" charset="0"/>
                  <a:ea typeface="Gotham Medium" charset="0"/>
                  <a:cs typeface="Gotham Medium" charset="0"/>
                </a:rPr>
                <a:t>Load</a:t>
              </a:r>
              <a:endParaRPr lang="en-US" sz="1600" dirty="0">
                <a:latin typeface="Gotham Medium" charset="0"/>
                <a:ea typeface="Gotham Medium" charset="0"/>
                <a:cs typeface="Gotham Medium" charset="0"/>
              </a:endParaRPr>
            </a:p>
          </p:txBody>
        </p:sp>
      </p:grpSp>
      <p:sp>
        <p:nvSpPr>
          <p:cNvPr id="43" name="Rectangle 42"/>
          <p:cNvSpPr/>
          <p:nvPr/>
        </p:nvSpPr>
        <p:spPr>
          <a:xfrm>
            <a:off x="872701" y="4088718"/>
            <a:ext cx="104810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Gotham Medium" charset="0"/>
                <a:ea typeface="Gotham Medium" charset="0"/>
                <a:cs typeface="Gotham Medium" charset="0"/>
              </a:rPr>
              <a:t>Model </a:t>
            </a:r>
            <a:r>
              <a:rPr lang="mr-IN" sz="2400" dirty="0">
                <a:latin typeface="Gotham Medium" charset="0"/>
                <a:ea typeface="Gotham Medium" charset="0"/>
                <a:cs typeface="Gotham Medium" charset="0"/>
              </a:rPr>
              <a:t>–</a:t>
            </a:r>
            <a:r>
              <a:rPr lang="en-US" sz="2400" dirty="0">
                <a:latin typeface="Gotham Medium" charset="0"/>
                <a:ea typeface="Gotham Medium" charset="0"/>
                <a:cs typeface="Gotham Medium" charset="0"/>
              </a:rPr>
              <a:t> The </a:t>
            </a:r>
            <a:r>
              <a:rPr lang="en-US" sz="2400" dirty="0" smtClean="0">
                <a:latin typeface="Gotham Medium" charset="0"/>
                <a:ea typeface="Gotham Medium" charset="0"/>
                <a:cs typeface="Gotham Medium" charset="0"/>
              </a:rPr>
              <a:t>entities</a:t>
            </a:r>
            <a:endParaRPr lang="en-US" sz="2400" dirty="0">
              <a:latin typeface="Gotham Medium" charset="0"/>
              <a:ea typeface="Gotham Medium" charset="0"/>
              <a:cs typeface="Gotham Medium" charset="0"/>
            </a:endParaRPr>
          </a:p>
          <a:p>
            <a:r>
              <a:rPr lang="en-US" sz="2400" dirty="0">
                <a:latin typeface="Gotham Medium" charset="0"/>
                <a:ea typeface="Gotham Medium" charset="0"/>
                <a:cs typeface="Gotham Medium" charset="0"/>
              </a:rPr>
              <a:t>View </a:t>
            </a:r>
            <a:r>
              <a:rPr lang="mr-IN" sz="2400" dirty="0">
                <a:latin typeface="Gotham Medium" charset="0"/>
                <a:ea typeface="Gotham Medium" charset="0"/>
                <a:cs typeface="Gotham Medium" charset="0"/>
              </a:rPr>
              <a:t>–</a:t>
            </a:r>
            <a:r>
              <a:rPr lang="en-US" sz="2400" dirty="0">
                <a:latin typeface="Gotham Medium" charset="0"/>
                <a:ea typeface="Gotham Medium" charset="0"/>
                <a:cs typeface="Gotham Medium" charset="0"/>
              </a:rPr>
              <a:t> The interface with which the user interacts</a:t>
            </a:r>
          </a:p>
          <a:p>
            <a:r>
              <a:rPr lang="en-US" sz="2400" dirty="0">
                <a:latin typeface="Gotham Medium" charset="0"/>
                <a:ea typeface="Gotham Medium" charset="0"/>
                <a:cs typeface="Gotham Medium" charset="0"/>
              </a:rPr>
              <a:t>Controller </a:t>
            </a:r>
            <a:r>
              <a:rPr lang="mr-IN" sz="2400" dirty="0">
                <a:latin typeface="Gotham Medium" charset="0"/>
                <a:ea typeface="Gotham Medium" charset="0"/>
                <a:cs typeface="Gotham Medium" charset="0"/>
              </a:rPr>
              <a:t>–</a:t>
            </a:r>
            <a:r>
              <a:rPr lang="en-US" sz="2400" dirty="0">
                <a:latin typeface="Gotham Medium" charset="0"/>
                <a:ea typeface="Gotham Medium" charset="0"/>
                <a:cs typeface="Gotham Medium" charset="0"/>
              </a:rPr>
              <a:t> Responsible for connecting the other two pieces</a:t>
            </a:r>
          </a:p>
        </p:txBody>
      </p:sp>
    </p:spTree>
    <p:extLst>
      <p:ext uri="{BB962C8B-B14F-4D97-AF65-F5344CB8AC3E}">
        <p14:creationId xmlns:p14="http://schemas.microsoft.com/office/powerpoint/2010/main" val="178657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7"/>
    </mc:Choice>
    <mc:Fallback xmlns="">
      <p:transition spd="slow" advTm="1057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mr-IN" dirty="0" smtClean="0"/>
              <a:t>…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480243" y="1848217"/>
            <a:ext cx="11135967" cy="3300328"/>
            <a:chOff x="480243" y="1848217"/>
            <a:chExt cx="11135967" cy="3300328"/>
          </a:xfrm>
        </p:grpSpPr>
        <p:sp>
          <p:nvSpPr>
            <p:cNvPr id="38" name="Rounded Rectangle 37"/>
            <p:cNvSpPr/>
            <p:nvPr/>
          </p:nvSpPr>
          <p:spPr>
            <a:xfrm>
              <a:off x="2884457" y="1848217"/>
              <a:ext cx="2961168" cy="330032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  <a:latin typeface="Gotham Medium" charset="0"/>
                  <a:ea typeface="Gotham Medium" charset="0"/>
                  <a:cs typeface="Gotham Medium" charset="0"/>
                </a:rPr>
                <a:t>View</a:t>
              </a:r>
            </a:p>
            <a:p>
              <a:pPr algn="ctr"/>
              <a:endParaRPr lang="en-US" dirty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endParaRPr>
            </a:p>
            <a:p>
              <a:pPr algn="ctr"/>
              <a:endParaRPr lang="en-US" dirty="0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endParaRPr>
            </a:p>
            <a:p>
              <a:pPr algn="ctr"/>
              <a:endParaRPr lang="en-US" dirty="0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endParaRPr>
            </a:p>
            <a:p>
              <a:pPr algn="ctr"/>
              <a:endParaRPr lang="en-US" dirty="0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endParaRPr>
            </a:p>
            <a:p>
              <a:pPr algn="ctr"/>
              <a:endParaRPr lang="en-US" dirty="0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endParaRPr>
            </a:p>
            <a:p>
              <a:pPr algn="ctr"/>
              <a:endParaRPr lang="en-US" dirty="0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3370324" y="3808078"/>
              <a:ext cx="1989437" cy="100720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Gotham Medium" charset="0"/>
                  <a:ea typeface="Gotham Medium" charset="0"/>
                  <a:cs typeface="Gotham Medium" charset="0"/>
                </a:rPr>
                <a:t>Label</a:t>
              </a: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9164412" y="3279650"/>
              <a:ext cx="2451798" cy="163788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  <a:latin typeface="Gotham Medium" charset="0"/>
                  <a:ea typeface="Gotham Medium" charset="0"/>
                  <a:cs typeface="Gotham Medium" charset="0"/>
                </a:rPr>
                <a:t>Model</a:t>
              </a:r>
            </a:p>
            <a:p>
              <a:pPr algn="ctr"/>
              <a:endParaRPr lang="en-US" dirty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endParaRPr>
            </a:p>
            <a:p>
              <a:pPr algn="ctr"/>
              <a:endParaRPr lang="en-US" dirty="0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endParaRPr>
            </a:p>
            <a:p>
              <a:pPr algn="ctr"/>
              <a:endParaRPr lang="en-US" dirty="0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5606831" y="1848217"/>
              <a:ext cx="2968431" cy="330032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  <a:latin typeface="Gotham Medium" charset="0"/>
                  <a:ea typeface="Gotham Medium" charset="0"/>
                  <a:cs typeface="Gotham Medium" charset="0"/>
                </a:rPr>
                <a:t>Controller</a:t>
              </a:r>
            </a:p>
            <a:p>
              <a:pPr algn="ctr"/>
              <a:endParaRPr lang="en-US" dirty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endParaRPr>
            </a:p>
            <a:p>
              <a:pPr algn="ctr"/>
              <a:endParaRPr lang="en-US" dirty="0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endParaRPr>
            </a:p>
            <a:p>
              <a:pPr algn="ctr"/>
              <a:endParaRPr lang="en-US" dirty="0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endParaRPr>
            </a:p>
            <a:p>
              <a:pPr algn="ctr"/>
              <a:endParaRPr lang="en-US" dirty="0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endParaRPr>
            </a:p>
            <a:p>
              <a:pPr algn="ctr"/>
              <a:endParaRPr lang="en-US" dirty="0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endParaRPr>
            </a:p>
            <a:p>
              <a:pPr algn="ctr"/>
              <a:endParaRPr lang="en-US" dirty="0" smtClean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  <a:latin typeface="Gotham Medium" charset="0"/>
                <a:ea typeface="Gotham Medium" charset="0"/>
                <a:cs typeface="Gotham Medium" charset="0"/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3370324" y="2526951"/>
              <a:ext cx="1989437" cy="100720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Gotham Medium" charset="0"/>
                  <a:ea typeface="Gotham Medium" charset="0"/>
                  <a:cs typeface="Gotham Medium" charset="0"/>
                </a:rPr>
                <a:t>Button</a:t>
              </a: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80243" y="2965379"/>
              <a:ext cx="1345248" cy="1345248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39985" y="2298567"/>
              <a:ext cx="597402" cy="597402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34618" y="3055995"/>
              <a:ext cx="613830" cy="613830"/>
            </a:xfrm>
            <a:prstGeom prst="rect">
              <a:avLst/>
            </a:prstGeom>
          </p:spPr>
        </p:pic>
        <p:sp>
          <p:nvSpPr>
            <p:cNvPr id="45" name="Left-Right Arrow 44"/>
            <p:cNvSpPr/>
            <p:nvPr/>
          </p:nvSpPr>
          <p:spPr>
            <a:xfrm>
              <a:off x="1881898" y="2918346"/>
              <a:ext cx="1473537" cy="275299"/>
            </a:xfrm>
            <a:prstGeom prst="left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otham Medium" charset="0"/>
                <a:ea typeface="Gotham Medium" charset="0"/>
                <a:cs typeface="Gotham Medium" charset="0"/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6096327" y="2526951"/>
              <a:ext cx="1989437" cy="100720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latin typeface="Gotham Medium" charset="0"/>
                  <a:ea typeface="Gotham Medium" charset="0"/>
                  <a:cs typeface="Gotham Medium" charset="0"/>
                </a:rPr>
                <a:t>didTapButton</a:t>
              </a:r>
              <a:endParaRPr lang="en-US" dirty="0" smtClean="0">
                <a:latin typeface="Gotham Medium" charset="0"/>
                <a:ea typeface="Gotham Medium" charset="0"/>
                <a:cs typeface="Gotham Medium" charset="0"/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9395592" y="3808078"/>
              <a:ext cx="1989437" cy="100720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Gotham Medium" charset="0"/>
                  <a:ea typeface="Gotham Medium" charset="0"/>
                  <a:cs typeface="Gotham Medium" charset="0"/>
                </a:rPr>
                <a:t>Person</a:t>
              </a:r>
            </a:p>
            <a:p>
              <a:pPr algn="ctr"/>
              <a:r>
                <a:rPr lang="en-US" dirty="0" smtClean="0">
                  <a:latin typeface="Gotham Medium" charset="0"/>
                  <a:ea typeface="Gotham Medium" charset="0"/>
                  <a:cs typeface="Gotham Medium" charset="0"/>
                </a:rPr>
                <a:t>“Marquez”</a:t>
              </a:r>
            </a:p>
          </p:txBody>
        </p:sp>
        <p:sp>
          <p:nvSpPr>
            <p:cNvPr id="51" name="Right Arrow 50"/>
            <p:cNvSpPr/>
            <p:nvPr/>
          </p:nvSpPr>
          <p:spPr>
            <a:xfrm rot="10800000">
              <a:off x="1881897" y="4205330"/>
              <a:ext cx="1473535" cy="274875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otham Medium" charset="0"/>
                <a:ea typeface="Gotham Medium" charset="0"/>
                <a:cs typeface="Gotham Medium" charset="0"/>
              </a:endParaRPr>
            </a:p>
          </p:txBody>
        </p: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34618" y="4310627"/>
              <a:ext cx="613830" cy="613830"/>
            </a:xfrm>
            <a:prstGeom prst="rect">
              <a:avLst/>
            </a:prstGeom>
          </p:spPr>
        </p:pic>
        <p:sp>
          <p:nvSpPr>
            <p:cNvPr id="54" name="Right Arrow 53"/>
            <p:cNvSpPr/>
            <p:nvPr/>
          </p:nvSpPr>
          <p:spPr>
            <a:xfrm>
              <a:off x="5374650" y="2895969"/>
              <a:ext cx="702156" cy="297676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otham Medium" charset="0"/>
                <a:ea typeface="Gotham Medium" charset="0"/>
                <a:cs typeface="Gotham Medium" charset="0"/>
              </a:endParaRPr>
            </a:p>
          </p:txBody>
        </p:sp>
        <p:sp>
          <p:nvSpPr>
            <p:cNvPr id="56" name="Bent-Up Arrow 55"/>
            <p:cNvSpPr/>
            <p:nvPr/>
          </p:nvSpPr>
          <p:spPr>
            <a:xfrm rot="16200000" flipH="1">
              <a:off x="5775666" y="3134130"/>
              <a:ext cx="946049" cy="1777857"/>
            </a:xfrm>
            <a:prstGeom prst="bentUpArrow">
              <a:avLst>
                <a:gd name="adj1" fmla="val 15176"/>
                <a:gd name="adj2" fmla="val 17072"/>
                <a:gd name="adj3" fmla="val 16543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076298" y="4267041"/>
              <a:ext cx="2079734" cy="1403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423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7"/>
    </mc:Choice>
    <mc:Fallback xmlns="">
      <p:transition spd="slow" advTm="287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latin typeface="Gotham Medium" charset="0"/>
              <a:ea typeface="Gotham Medium" charset="0"/>
              <a:cs typeface="Gotham Medium" charset="0"/>
            </a:endParaRPr>
          </a:p>
          <a:p>
            <a:endParaRPr lang="en-US" dirty="0" smtClean="0">
              <a:latin typeface="Gotham Medium" charset="0"/>
              <a:ea typeface="Gotham Medium" charset="0"/>
              <a:cs typeface="Gotham Medium" charset="0"/>
            </a:endParaRPr>
          </a:p>
          <a:p>
            <a:endParaRPr lang="en-US" dirty="0">
              <a:latin typeface="Gotham Medium" charset="0"/>
              <a:ea typeface="Gotham Medium" charset="0"/>
              <a:cs typeface="Gotham Medium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2"/>
          <a:stretch/>
        </p:blipFill>
        <p:spPr>
          <a:xfrm>
            <a:off x="1245291" y="4126977"/>
            <a:ext cx="9699301" cy="14626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45291" y="3656045"/>
            <a:ext cx="6445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Gotham Medium" charset="0"/>
                <a:ea typeface="Gotham Medium" charset="0"/>
                <a:cs typeface="Gotham Medium" charset="0"/>
              </a:rPr>
              <a:t>How to Test changing label??: </a:t>
            </a:r>
            <a:r>
              <a:rPr lang="en-US" dirty="0">
                <a:latin typeface="Gotham Medium" charset="0"/>
                <a:ea typeface="Gotham Medium" charset="0"/>
                <a:cs typeface="Gotham Medium" charset="0"/>
              </a:rPr>
              <a:t>high </a:t>
            </a:r>
            <a:r>
              <a:rPr lang="en-US" dirty="0" smtClean="0">
                <a:latin typeface="Gotham Medium" charset="0"/>
                <a:ea typeface="Gotham Medium" charset="0"/>
                <a:cs typeface="Gotham Medium" charset="0"/>
              </a:rPr>
              <a:t>dependency on UI</a:t>
            </a:r>
            <a:endParaRPr lang="en-US" dirty="0">
              <a:latin typeface="Gotham Medium" charset="0"/>
              <a:ea typeface="Gotham Medium" charset="0"/>
              <a:cs typeface="Gotham Medium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148" y="1046127"/>
            <a:ext cx="8561585" cy="255911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028993" y="4454434"/>
            <a:ext cx="1124996" cy="248195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49427" y="4734227"/>
            <a:ext cx="593773" cy="255784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23669" y="4990011"/>
            <a:ext cx="593773" cy="255784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149427" y="5229833"/>
            <a:ext cx="593773" cy="255784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4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"/>
    </mc:Choice>
    <mc:Fallback xmlns="">
      <p:transition spd="slow" advTm="197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latin typeface="Gotham Medium" charset="0"/>
              <a:ea typeface="Gotham Medium" charset="0"/>
              <a:cs typeface="Gotham Medium" charset="0"/>
            </a:endParaRPr>
          </a:p>
          <a:p>
            <a:endParaRPr lang="en-US" dirty="0" smtClean="0">
              <a:latin typeface="Gotham Medium" charset="0"/>
              <a:ea typeface="Gotham Medium" charset="0"/>
              <a:cs typeface="Gotham Medium" charset="0"/>
            </a:endParaRPr>
          </a:p>
          <a:p>
            <a:endParaRPr lang="en-US" dirty="0">
              <a:latin typeface="Gotham Medium" charset="0"/>
              <a:ea typeface="Gotham Medium" charset="0"/>
              <a:cs typeface="Gotham Medium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2"/>
          <a:stretch/>
        </p:blipFill>
        <p:spPr>
          <a:xfrm>
            <a:off x="1245291" y="4126977"/>
            <a:ext cx="9699301" cy="14626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45291" y="3656045"/>
            <a:ext cx="6445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Gotham Medium" charset="0"/>
                <a:ea typeface="Gotham Medium" charset="0"/>
                <a:cs typeface="Gotham Medium" charset="0"/>
              </a:rPr>
              <a:t>How to Test changing label??: </a:t>
            </a:r>
            <a:r>
              <a:rPr lang="en-US" dirty="0">
                <a:latin typeface="Gotham Medium" charset="0"/>
                <a:ea typeface="Gotham Medium" charset="0"/>
                <a:cs typeface="Gotham Medium" charset="0"/>
              </a:rPr>
              <a:t>high </a:t>
            </a:r>
            <a:r>
              <a:rPr lang="en-US" dirty="0" smtClean="0">
                <a:latin typeface="Gotham Medium" charset="0"/>
                <a:ea typeface="Gotham Medium" charset="0"/>
                <a:cs typeface="Gotham Medium" charset="0"/>
              </a:rPr>
              <a:t>dependency on UI</a:t>
            </a:r>
            <a:endParaRPr lang="en-US" dirty="0">
              <a:latin typeface="Gotham Medium" charset="0"/>
              <a:ea typeface="Gotham Medium" charset="0"/>
              <a:cs typeface="Gotham Medium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148" y="1046127"/>
            <a:ext cx="8561585" cy="255911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028993" y="4454434"/>
            <a:ext cx="1124996" cy="248195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49427" y="4734227"/>
            <a:ext cx="593773" cy="255784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23669" y="4990011"/>
            <a:ext cx="593773" cy="255784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149427" y="5229833"/>
            <a:ext cx="593773" cy="255784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245291" y="3656045"/>
            <a:ext cx="9570755" cy="2601462"/>
          </a:xfrm>
          <a:prstGeom prst="ellipse">
            <a:avLst/>
          </a:prstGeom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Question?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 smtClean="0"/>
              <a:t>Unit test: </a:t>
            </a:r>
            <a:br>
              <a:rPr lang="en-US" sz="2800" dirty="0" smtClean="0"/>
            </a:br>
            <a:r>
              <a:rPr lang="en-US" sz="2800" dirty="0" smtClean="0"/>
              <a:t>How can we test change label directly?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648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1"/>
    </mc:Choice>
    <mc:Fallback xmlns="">
      <p:transition spd="slow" advTm="611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latin typeface="Gotham Medium" charset="0"/>
              <a:ea typeface="Gotham Medium" charset="0"/>
              <a:cs typeface="Gotham Medium" charset="0"/>
            </a:endParaRPr>
          </a:p>
          <a:p>
            <a:endParaRPr lang="en-US" dirty="0" smtClean="0">
              <a:latin typeface="Gotham Medium" charset="0"/>
              <a:ea typeface="Gotham Medium" charset="0"/>
              <a:cs typeface="Gotham Medium" charset="0"/>
            </a:endParaRPr>
          </a:p>
          <a:p>
            <a:endParaRPr lang="en-US" dirty="0">
              <a:latin typeface="Gotham Medium" charset="0"/>
              <a:ea typeface="Gotham Medium" charset="0"/>
              <a:cs typeface="Gotham Medium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2"/>
          <a:stretch/>
        </p:blipFill>
        <p:spPr>
          <a:xfrm>
            <a:off x="1245291" y="4126977"/>
            <a:ext cx="9699301" cy="14626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45291" y="3656045"/>
            <a:ext cx="6445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Gotham Medium" charset="0"/>
                <a:ea typeface="Gotham Medium" charset="0"/>
                <a:cs typeface="Gotham Medium" charset="0"/>
              </a:rPr>
              <a:t>How to Test changing label??: </a:t>
            </a:r>
            <a:r>
              <a:rPr lang="en-US" dirty="0">
                <a:latin typeface="Gotham Medium" charset="0"/>
                <a:ea typeface="Gotham Medium" charset="0"/>
                <a:cs typeface="Gotham Medium" charset="0"/>
              </a:rPr>
              <a:t>high </a:t>
            </a:r>
            <a:r>
              <a:rPr lang="en-US" dirty="0" smtClean="0">
                <a:latin typeface="Gotham Medium" charset="0"/>
                <a:ea typeface="Gotham Medium" charset="0"/>
                <a:cs typeface="Gotham Medium" charset="0"/>
              </a:rPr>
              <a:t>dependency on UI</a:t>
            </a:r>
            <a:endParaRPr lang="en-US" dirty="0">
              <a:latin typeface="Gotham Medium" charset="0"/>
              <a:ea typeface="Gotham Medium" charset="0"/>
              <a:cs typeface="Gotham Medium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148" y="1046127"/>
            <a:ext cx="8561585" cy="255911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028993" y="4454434"/>
            <a:ext cx="1124996" cy="248195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49427" y="4734227"/>
            <a:ext cx="593773" cy="255784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23669" y="4990011"/>
            <a:ext cx="593773" cy="255784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49427" y="5229833"/>
            <a:ext cx="593773" cy="255784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157517" y="2612571"/>
            <a:ext cx="1481283" cy="74993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err="1" smtClean="0">
                <a:latin typeface="Gotham Medium" charset="0"/>
                <a:ea typeface="Gotham Medium" charset="0"/>
                <a:cs typeface="Gotham Medium" charset="0"/>
              </a:rPr>
              <a:t>changeLabel</a:t>
            </a:r>
            <a:endParaRPr lang="en-US" sz="1400" b="1" dirty="0" smtClean="0">
              <a:latin typeface="Gotham Medium" charset="0"/>
              <a:ea typeface="Gotham Medium" charset="0"/>
              <a:cs typeface="Gotham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35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"/>
    </mc:Choice>
    <mc:Fallback xmlns="">
      <p:transition spd="slow" advTm="263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Example..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2" b="63401"/>
          <a:stretch/>
        </p:blipFill>
        <p:spPr>
          <a:xfrm>
            <a:off x="912224" y="1554481"/>
            <a:ext cx="10221416" cy="14107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26"/>
          <a:stretch/>
        </p:blipFill>
        <p:spPr>
          <a:xfrm>
            <a:off x="912224" y="3232026"/>
            <a:ext cx="10211405" cy="256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6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"/>
    </mc:Choice>
    <mc:Fallback xmlns="">
      <p:transition spd="slow" advTm="161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Custom 1">
      <a:dk1>
        <a:srgbClr val="003B71"/>
      </a:dk1>
      <a:lt1>
        <a:srgbClr val="FFFFFF"/>
      </a:lt1>
      <a:dk2>
        <a:srgbClr val="003B71"/>
      </a:dk2>
      <a:lt2>
        <a:srgbClr val="FFFFFF"/>
      </a:lt2>
      <a:accent1>
        <a:srgbClr val="C34628"/>
      </a:accent1>
      <a:accent2>
        <a:srgbClr val="375D9D"/>
      </a:accent2>
      <a:accent3>
        <a:srgbClr val="66CCCA"/>
      </a:accent3>
      <a:accent4>
        <a:srgbClr val="814C3A"/>
      </a:accent4>
      <a:accent5>
        <a:srgbClr val="ACC37E"/>
      </a:accent5>
      <a:accent6>
        <a:srgbClr val="42683C"/>
      </a:accent6>
      <a:hlink>
        <a:srgbClr val="C34628"/>
      </a:hlink>
      <a:folHlink>
        <a:srgbClr val="375D9D"/>
      </a:folHlink>
    </a:clrScheme>
    <a:fontScheme name="GE Made for Me Template">
      <a:majorFont>
        <a:latin typeface="Gotham Black"/>
        <a:ea typeface=""/>
        <a:cs typeface=""/>
      </a:majorFont>
      <a:minorFont>
        <a:latin typeface="Escro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heme1" id="{CBA6C87C-81DF-864D-9F76-6E1ACF456EB5}" vid="{E6B0D94D-8533-9149-9FB0-7C9F9B7F476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3239</TotalTime>
  <Words>2284</Words>
  <Application>Microsoft Macintosh PowerPoint</Application>
  <PresentationFormat>Widescreen</PresentationFormat>
  <Paragraphs>644</Paragraphs>
  <Slides>38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Calibri</vt:lpstr>
      <vt:lpstr>Escrow Roman</vt:lpstr>
      <vt:lpstr>GE Inspira Pitch</vt:lpstr>
      <vt:lpstr>Gotham Black</vt:lpstr>
      <vt:lpstr>Gotham Medium</vt:lpstr>
      <vt:lpstr>Gotham-Bold</vt:lpstr>
      <vt:lpstr>MS PGothic</vt:lpstr>
      <vt:lpstr>ＭＳ Ｐゴシック</vt:lpstr>
      <vt:lpstr>맑은 고딕</vt:lpstr>
      <vt:lpstr>Arial</vt:lpstr>
      <vt:lpstr>Theme1</vt:lpstr>
      <vt:lpstr>Software Architectural Design Patterns (MVC, MVP, MVVM, VIPER)</vt:lpstr>
      <vt:lpstr>Contents</vt:lpstr>
      <vt:lpstr>MVC (Model-View-Controller)</vt:lpstr>
      <vt:lpstr>MVC (Model-View-Controller) in iOS</vt:lpstr>
      <vt:lpstr>Example…</vt:lpstr>
      <vt:lpstr>Example…</vt:lpstr>
      <vt:lpstr>Example…</vt:lpstr>
      <vt:lpstr>Example…</vt:lpstr>
      <vt:lpstr>Example..</vt:lpstr>
      <vt:lpstr>Example…</vt:lpstr>
      <vt:lpstr>MVC </vt:lpstr>
      <vt:lpstr>Massive View Controller?</vt:lpstr>
      <vt:lpstr>MVP (Model-View-Presenter) in iOS</vt:lpstr>
      <vt:lpstr>Example…</vt:lpstr>
      <vt:lpstr>Example…</vt:lpstr>
      <vt:lpstr>MVP</vt:lpstr>
      <vt:lpstr>MVVM(Model-View-ViewModel)</vt:lpstr>
      <vt:lpstr>Data binding</vt:lpstr>
      <vt:lpstr>Data binding</vt:lpstr>
      <vt:lpstr>Data binding</vt:lpstr>
      <vt:lpstr>Data binding</vt:lpstr>
      <vt:lpstr>Example…</vt:lpstr>
      <vt:lpstr>Example…</vt:lpstr>
      <vt:lpstr>Example…</vt:lpstr>
      <vt:lpstr>MVVM</vt:lpstr>
      <vt:lpstr>VIPER (View-Interactor-Presentor-Entity-Router)</vt:lpstr>
      <vt:lpstr>VIPER</vt:lpstr>
      <vt:lpstr>Current application</vt:lpstr>
      <vt:lpstr>MVVM is the solution?</vt:lpstr>
      <vt:lpstr>MVVM is the solution?</vt:lpstr>
      <vt:lpstr>Current Dashboard in Laundry app</vt:lpstr>
      <vt:lpstr>Focus - Simplification for Demo</vt:lpstr>
      <vt:lpstr>Focus - Demo: Appliances Table using DashboardItemCell</vt:lpstr>
      <vt:lpstr>Refactored Dashboard with MVVM</vt:lpstr>
      <vt:lpstr>MVVM design for showing ApplianceList table</vt:lpstr>
      <vt:lpstr>Test code</vt:lpstr>
      <vt:lpstr>End</vt:lpstr>
      <vt:lpstr>References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MVVM in iOS</dc:title>
  <dc:creator>Kim, Jinkyu (GE Appliances, Haier)</dc:creator>
  <cp:lastModifiedBy>Kim, Jinkyu (GE Appliances, Haier)</cp:lastModifiedBy>
  <cp:revision>68</cp:revision>
  <cp:lastPrinted>2017-02-13T06:19:50Z</cp:lastPrinted>
  <dcterms:created xsi:type="dcterms:W3CDTF">2017-02-08T06:42:47Z</dcterms:created>
  <dcterms:modified xsi:type="dcterms:W3CDTF">2017-02-17T07:44:14Z</dcterms:modified>
</cp:coreProperties>
</file>